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62" r:id="rId4"/>
    <p:sldId id="263" r:id="rId5"/>
    <p:sldId id="264" r:id="rId6"/>
    <p:sldId id="258" r:id="rId7"/>
    <p:sldId id="25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20" y="-4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18.12.2014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Нижегородское Поволжье</a:t>
            </a:r>
            <a:br>
              <a:rPr lang="ru-RU" dirty="0" smtClean="0"/>
            </a:br>
            <a:r>
              <a:rPr lang="ru-RU" dirty="0" smtClean="0"/>
              <a:t>16-17 век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562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7381965"/>
              </p:ext>
            </p:extLst>
          </p:nvPr>
        </p:nvGraphicFramePr>
        <p:xfrm>
          <a:off x="457200" y="1524000"/>
          <a:ext cx="7283153" cy="4583899"/>
        </p:xfrm>
        <a:graphic>
          <a:graphicData uri="http://schemas.openxmlformats.org/drawingml/2006/table">
            <a:tbl>
              <a:tblPr/>
              <a:tblGrid>
                <a:gridCol w="1405715"/>
                <a:gridCol w="420607"/>
                <a:gridCol w="5456831"/>
              </a:tblGrid>
              <a:tr h="463151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effectLst/>
                        </a:rPr>
                        <a:t>1500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effectLst/>
                        </a:rPr>
                        <a:t>—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effectLst/>
                        </a:rPr>
                        <a:t>Закладка и начало строительства каменной стены Нижегородского кремля.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26299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effectLst/>
                        </a:rPr>
                        <a:t>Август 1505 — сентябрь 1506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effectLst/>
                        </a:rPr>
                        <a:t>—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effectLst/>
                        </a:rPr>
                        <a:t>Войска казанского хана Мухаммеда-</a:t>
                      </a:r>
                      <a:r>
                        <a:rPr lang="ru-RU" sz="2000" dirty="0" err="1">
                          <a:effectLst/>
                        </a:rPr>
                        <a:t>Эмина</a:t>
                      </a:r>
                      <a:r>
                        <a:rPr lang="ru-RU" sz="2000" dirty="0">
                          <a:effectLst/>
                        </a:rPr>
                        <a:t> осаждали Нижний Новгород.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63151"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effectLst/>
                        </a:rPr>
                        <a:t>7 сентября 1505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effectLst/>
                        </a:rPr>
                        <a:t>—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effectLst/>
                        </a:rPr>
                        <a:t>Первое применение артиллерии в Н. Новгороде для отражения набега татар.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94724"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effectLst/>
                        </a:rPr>
                        <a:t>1508 — 1511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effectLst/>
                        </a:rPr>
                        <a:t>—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effectLst/>
                        </a:rPr>
                        <a:t>Сооружение каменного Нижегородского кремля и деревянной стены Большого острога — для защиты посада.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63151"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effectLst/>
                        </a:rPr>
                        <a:t>24 августа 1521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effectLst/>
                        </a:rPr>
                        <a:t>—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effectLst/>
                        </a:rPr>
                        <a:t>Отражение набега казанских татар на Нижний Новгород.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94724"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effectLst/>
                        </a:rPr>
                        <a:t>Август 1521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>
                          <a:effectLst/>
                        </a:rPr>
                        <a:t>—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effectLst/>
                        </a:rPr>
                        <a:t>  Осада Нижнего Новгорода войсками казанских ханов, разорение нижегородских земель.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49937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fontAlgn="t"/>
            <a:r>
              <a:rPr lang="ru-RU" dirty="0" smtClean="0"/>
              <a:t> </a:t>
            </a:r>
            <a:endParaRPr lang="ru-RU" dirty="0"/>
          </a:p>
          <a:p>
            <a:pPr fontAlgn="t"/>
            <a:r>
              <a:rPr lang="ru-RU" sz="9600" dirty="0"/>
              <a:t>—1523 год- построена крепость в устье Суры-Васильсурск</a:t>
            </a:r>
          </a:p>
          <a:p>
            <a:pPr fontAlgn="t"/>
            <a:endParaRPr lang="ru-RU" sz="9600" dirty="0"/>
          </a:p>
          <a:p>
            <a:pPr fontAlgn="t"/>
            <a:r>
              <a:rPr lang="ru-RU" sz="8000" dirty="0"/>
              <a:t>Осада Нижнего Новгорода войсками </a:t>
            </a:r>
            <a:r>
              <a:rPr lang="ru-RU" sz="8000" dirty="0" smtClean="0"/>
              <a:t>казанских  </a:t>
            </a:r>
            <a:r>
              <a:rPr lang="ru-RU" sz="8000" dirty="0"/>
              <a:t>ханов, разорение нижегородских земель.</a:t>
            </a:r>
          </a:p>
          <a:p>
            <a:pPr fontAlgn="t"/>
            <a:r>
              <a:rPr lang="ru-RU" sz="8000" dirty="0"/>
              <a:t>8 — 10 января 1536</a:t>
            </a:r>
          </a:p>
          <a:p>
            <a:pPr fontAlgn="t"/>
            <a:r>
              <a:rPr lang="ru-RU" sz="8000" dirty="0"/>
              <a:t>—1536 год- </a:t>
            </a:r>
            <a:r>
              <a:rPr lang="ru-RU" sz="8000" dirty="0" smtClean="0"/>
              <a:t> построена  </a:t>
            </a:r>
            <a:r>
              <a:rPr lang="ru-RU" sz="8000" dirty="0" err="1" smtClean="0"/>
              <a:t>древоземляная</a:t>
            </a:r>
            <a:r>
              <a:rPr lang="ru-RU" sz="8000" dirty="0" smtClean="0"/>
              <a:t>  </a:t>
            </a:r>
            <a:r>
              <a:rPr lang="ru-RU" sz="8000" dirty="0"/>
              <a:t>крепость в Балахне</a:t>
            </a:r>
          </a:p>
          <a:p>
            <a:pPr fontAlgn="t"/>
            <a:endParaRPr lang="ru-RU" sz="8000" dirty="0"/>
          </a:p>
          <a:p>
            <a:pPr fontAlgn="t"/>
            <a:r>
              <a:rPr lang="ru-RU" sz="8000" dirty="0"/>
              <a:t>Безуспешная осада Н. Новгорода татарами.</a:t>
            </a:r>
          </a:p>
          <a:p>
            <a:pPr fontAlgn="t"/>
            <a:r>
              <a:rPr lang="ru-RU" sz="8000" dirty="0"/>
              <a:t>Март 1537</a:t>
            </a:r>
          </a:p>
          <a:p>
            <a:pPr fontAlgn="t"/>
            <a:r>
              <a:rPr lang="ru-RU" sz="8000" dirty="0"/>
              <a:t>—</a:t>
            </a:r>
          </a:p>
          <a:p>
            <a:pPr fontAlgn="t"/>
            <a:r>
              <a:rPr lang="ru-RU" sz="8000" dirty="0"/>
              <a:t>Осада Нижнего Новгорода войсками казанских ханов, разорение нижегородских земель.</a:t>
            </a:r>
          </a:p>
          <a:p>
            <a:pPr fontAlgn="t"/>
            <a:r>
              <a:rPr lang="ru-RU" sz="8000" dirty="0"/>
              <a:t>1540 — 1542</a:t>
            </a:r>
          </a:p>
          <a:p>
            <a:pPr fontAlgn="t"/>
            <a:r>
              <a:rPr lang="ru-RU" sz="8000" dirty="0"/>
              <a:t>—</a:t>
            </a:r>
          </a:p>
          <a:p>
            <a:pPr fontAlgn="t"/>
            <a:r>
              <a:rPr lang="ru-RU" sz="8000" dirty="0"/>
              <a:t>Осада Нижнего Новгорода войсками казанских ханов, разорение нижегородских земель.</a:t>
            </a:r>
          </a:p>
          <a:p>
            <a:pPr fontAlgn="t"/>
            <a:r>
              <a:rPr lang="ru-RU" sz="8000" dirty="0"/>
              <a:t>2 февраля 1548</a:t>
            </a:r>
          </a:p>
          <a:p>
            <a:pPr fontAlgn="t"/>
            <a:r>
              <a:rPr lang="ru-RU" sz="8000" dirty="0"/>
              <a:t>—</a:t>
            </a:r>
          </a:p>
          <a:p>
            <a:pPr fontAlgn="t"/>
            <a:r>
              <a:rPr lang="ru-RU" dirty="0"/>
              <a:t>Первый (неудачный) поход Ивана IV Грозного на Казань через Нижний Новгород — опорную базу для русских войск.</a:t>
            </a:r>
          </a:p>
          <a:p>
            <a:pPr fontAlgn="t"/>
            <a:r>
              <a:rPr lang="ru-RU" dirty="0" smtClean="0"/>
              <a:t> </a:t>
            </a:r>
            <a:endParaRPr lang="ru-RU" dirty="0"/>
          </a:p>
          <a:p>
            <a:pPr fontAlgn="t"/>
            <a:r>
              <a:rPr lang="ru-RU" dirty="0"/>
              <a:t>Разрушение Печерского монастыря, в результате оползня горы, на которой он стоял. Перенос монастыря на новое место на версту ближе к Н. Новгороду.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9874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97346"/>
            <a:ext cx="72008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ru-RU" sz="2000" dirty="0"/>
              <a:t>Первый (неудачный) поход Ивана IV Грозного на Казань через Нижний Новгород — опорную базу для русских войск.</a:t>
            </a:r>
            <a:r>
              <a:rPr lang="ru-RU" sz="2000" dirty="0" smtClean="0"/>
              <a:t>23 </a:t>
            </a:r>
            <a:r>
              <a:rPr lang="ru-RU" sz="2000" dirty="0"/>
              <a:t>января 1550</a:t>
            </a:r>
          </a:p>
          <a:p>
            <a:pPr fontAlgn="t"/>
            <a:r>
              <a:rPr lang="ru-RU" sz="2000" dirty="0"/>
              <a:t>—</a:t>
            </a:r>
          </a:p>
          <a:p>
            <a:pPr fontAlgn="t"/>
            <a:r>
              <a:rPr lang="ru-RU" sz="2000" dirty="0"/>
              <a:t>Выступление из Нижнего Новгорода — опорной базы для русских войск, Ивана IV Грозного в новый (второй) поход на Казань.</a:t>
            </a:r>
          </a:p>
          <a:p>
            <a:pPr fontAlgn="t"/>
            <a:r>
              <a:rPr lang="ru-RU" sz="2000" dirty="0"/>
              <a:t>19 октября 1552</a:t>
            </a:r>
          </a:p>
          <a:p>
            <a:pPr fontAlgn="t"/>
            <a:r>
              <a:rPr lang="ru-RU" sz="2000" dirty="0"/>
              <a:t>—</a:t>
            </a:r>
          </a:p>
          <a:p>
            <a:pPr fontAlgn="t"/>
            <a:r>
              <a:rPr lang="ru-RU" sz="2000" dirty="0"/>
              <a:t>Торжественная встреча Ивана Грозного в Н. Новгороде после завоевания им Казани.</a:t>
            </a:r>
          </a:p>
          <a:p>
            <a:pPr fontAlgn="t"/>
            <a:r>
              <a:rPr lang="ru-RU" sz="2000" dirty="0"/>
              <a:t>1588</a:t>
            </a:r>
          </a:p>
          <a:p>
            <a:pPr fontAlgn="t"/>
            <a:r>
              <a:rPr lang="ru-RU" sz="2000" dirty="0"/>
              <a:t>—</a:t>
            </a:r>
          </a:p>
          <a:p>
            <a:pPr fontAlgn="t"/>
            <a:r>
              <a:rPr lang="ru-RU" sz="2000" dirty="0"/>
              <a:t>Отправление из Нижнего Новгорода вниз по Волге английской торговой экспедиции А. </a:t>
            </a:r>
            <a:r>
              <a:rPr lang="ru-RU" sz="2000" dirty="0" err="1"/>
              <a:t>Дженкинсона</a:t>
            </a:r>
            <a:r>
              <a:rPr lang="ru-RU" sz="2000" dirty="0"/>
              <a:t>.</a:t>
            </a:r>
          </a:p>
          <a:p>
            <a:pPr fontAlgn="t"/>
            <a:r>
              <a:rPr lang="ru-RU" sz="2000" dirty="0"/>
              <a:t>18 июня 1597</a:t>
            </a:r>
          </a:p>
          <a:p>
            <a:pPr fontAlgn="t"/>
            <a:r>
              <a:rPr lang="ru-RU" sz="2000" dirty="0"/>
              <a:t>—</a:t>
            </a:r>
          </a:p>
          <a:p>
            <a:pPr fontAlgn="t"/>
            <a:r>
              <a:rPr lang="ru-RU" sz="2000" dirty="0"/>
              <a:t>Разрушение Печерского монастыря, в результате оползня горы, на которой он стоял. Перенос монастыря на новое место на версту ближе к Н. Новгороду.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1382467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496944" cy="6552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96087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dirty="0" smtClean="0"/>
              <a:t>овладение волжским путем</a:t>
            </a:r>
          </a:p>
          <a:p>
            <a:r>
              <a:rPr lang="ru-RU" dirty="0" smtClean="0"/>
              <a:t>Изменение  границ московского государства</a:t>
            </a:r>
          </a:p>
          <a:p>
            <a:pPr marL="0" indent="0">
              <a:buNone/>
            </a:pPr>
            <a:r>
              <a:rPr lang="ru-RU" dirty="0" smtClean="0"/>
              <a:t>Восточные теряют оборонное значение, охрана южных границ</a:t>
            </a:r>
          </a:p>
          <a:p>
            <a:pPr marL="514350" indent="-514350">
              <a:buAutoNum type="arabicParenR"/>
            </a:pPr>
            <a:r>
              <a:rPr lang="ru-RU" dirty="0" smtClean="0"/>
              <a:t>Засечная линия</a:t>
            </a:r>
          </a:p>
          <a:p>
            <a:pPr marL="0" indent="0">
              <a:buNone/>
            </a:pPr>
            <a:r>
              <a:rPr lang="ru-RU" dirty="0" smtClean="0"/>
              <a:t>2) сторожевая служба</a:t>
            </a:r>
          </a:p>
          <a:p>
            <a:pPr marL="0" indent="0">
              <a:buNone/>
            </a:pPr>
            <a:r>
              <a:rPr lang="ru-RU" dirty="0" smtClean="0"/>
              <a:t>3) Раздача поместий по линии укрепления</a:t>
            </a:r>
          </a:p>
          <a:p>
            <a:pPr marL="0" indent="0">
              <a:buNone/>
            </a:pPr>
            <a:r>
              <a:rPr lang="ru-RU" dirty="0" smtClean="0"/>
              <a:t>4) Земля в руках мордовской, чувашской. татарской знати, на службе у Москвы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Итоги похода Ивана Грозного на Казань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88755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Широкая колонизация края</a:t>
            </a:r>
          </a:p>
          <a:p>
            <a:r>
              <a:rPr lang="ru-RU" dirty="0" smtClean="0"/>
              <a:t>Нижний Новгород- экономический центр страны</a:t>
            </a:r>
          </a:p>
          <a:p>
            <a:r>
              <a:rPr lang="ru-RU" dirty="0" smtClean="0"/>
              <a:t>Развитие судоходства, торговли, ремесел</a:t>
            </a:r>
          </a:p>
          <a:p>
            <a:r>
              <a:rPr lang="ru-RU" dirty="0" smtClean="0"/>
              <a:t>Расцвет соляного промысла в Балахне</a:t>
            </a:r>
          </a:p>
          <a:p>
            <a:r>
              <a:rPr lang="ru-RU" dirty="0" smtClean="0"/>
              <a:t>Появление крупных селений на Нижегородской земле –Варнавино, Павлово, Ворсма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65937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14</TotalTime>
  <Words>389</Words>
  <Application>Microsoft Office PowerPoint</Application>
  <PresentationFormat>Экран (4:3)</PresentationFormat>
  <Paragraphs>64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Бумажная</vt:lpstr>
      <vt:lpstr>Нижегородское Поволжье 16-17 век</vt:lpstr>
      <vt:lpstr>Презентация PowerPoint</vt:lpstr>
      <vt:lpstr>Презентация PowerPoint</vt:lpstr>
      <vt:lpstr> </vt:lpstr>
      <vt:lpstr>Презентация PowerPoint</vt:lpstr>
      <vt:lpstr>Итоги похода Ивана Грозного на Казань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Моничева</dc:creator>
  <cp:lastModifiedBy>Моничева</cp:lastModifiedBy>
  <cp:revision>4</cp:revision>
  <dcterms:created xsi:type="dcterms:W3CDTF">2014-12-18T10:13:28Z</dcterms:created>
  <dcterms:modified xsi:type="dcterms:W3CDTF">2014-12-18T10:42:57Z</dcterms:modified>
</cp:coreProperties>
</file>