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63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71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Нижегородская земля 17 век.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575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2724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sz="33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Жильцы»-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лучшие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выборные люди из Городовых дворян, присылаемые из городов для отправления разных воинских должностей в Москве на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положеный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полугодичный срок, которым эти люди чередовались между собой, имели для этого особые росписи. Этого разряда воины всегда принадлежали к более зажиточным и известным фамилиям городовых дворян, или были заслужившие этот почёт своими личными качествами; – храбростью на войне, расторопностью и красивой наружностью.</a:t>
            </a:r>
          </a:p>
          <a:p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Жильцы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участвовали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во многих выгодах, предоставленных Московским Дворянам, 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лучшие 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из них принадлежали к Государеву полку, и составляли в нём особые </a:t>
            </a:r>
            <a:r>
              <a:rPr lang="ru-RU" sz="3300" dirty="0" err="1">
                <a:latin typeface="Times New Roman" pitchFamily="18" charset="0"/>
                <a:cs typeface="Times New Roman" pitchFamily="18" charset="0"/>
              </a:rPr>
              <a:t>жилецкие</a:t>
            </a:r>
            <a:r>
              <a:rPr lang="ru-RU" sz="3300" dirty="0">
                <a:latin typeface="Times New Roman" pitchFamily="18" charset="0"/>
                <a:cs typeface="Times New Roman" pitchFamily="18" charset="0"/>
              </a:rPr>
              <a:t> сотни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3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94928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6926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Государево войско. Жильцы. XVII век. Картины художника. Ефош…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323" y="1524000"/>
            <a:ext cx="5899354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8212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Жильцы считались в Московском чине, и за службу свою получали особые поместные оклады и вотчины, одинаковые с Московскими дворянами, и такое же жалование 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учереждение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жилецких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сотен (относят к царствованию Ивана Васильевича),  было самой благоразумной мерой московской политики. Члены лучших городовых дворянских фамилий. поступая на службу в Москву, и добиваясь этой службы как особого почёта, были крепчайшей связью Москвы с прочими Русскими городами. Жильцы сделали Москву родною и любимою для всех прежних удельных княжений, они были одной из главных пружин изумительного единодушия Руси, и той привязанности, которую все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Руские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города питали к Москве.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8006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/>
              <a:t>«Дети боярские</a:t>
            </a:r>
            <a:r>
              <a:rPr lang="ru-RU" dirty="0" smtClean="0"/>
              <a:t>» - После </a:t>
            </a:r>
            <a:r>
              <a:rPr lang="ru-RU" dirty="0"/>
              <a:t>дворян в Русской коннице следовали Боярские дети. Из какого класса народа составлен этот разряд войска не известно ; почти одинаковые их права с дворянами заставляет догадываться, что они принадлежали к старинным воинским дружинам, и едва ли не к городовым, которые принадлежали собственно городу, а не </a:t>
            </a:r>
            <a:r>
              <a:rPr lang="ru-RU" dirty="0" smtClean="0"/>
              <a:t>Князю</a:t>
            </a:r>
          </a:p>
          <a:p>
            <a:r>
              <a:rPr lang="ru-RU" dirty="0" smtClean="0"/>
              <a:t>-</a:t>
            </a:r>
            <a:r>
              <a:rPr lang="ru-RU" dirty="0"/>
              <a:t>составляли военные отряды при боярах, управляющих по назначению князя, царя значительными </a:t>
            </a:r>
            <a:r>
              <a:rPr lang="ru-RU" dirty="0" smtClean="0"/>
              <a:t>городами</a:t>
            </a:r>
          </a:p>
          <a:p>
            <a:r>
              <a:rPr lang="ru-RU" dirty="0" smtClean="0"/>
              <a:t>В </a:t>
            </a:r>
            <a:r>
              <a:rPr lang="ru-RU" dirty="0"/>
              <a:t>мирное время Боярские дети отправляли полицейские должности </a:t>
            </a:r>
            <a:r>
              <a:rPr lang="ru-RU" dirty="0" err="1"/>
              <a:t>разсыльщиков</a:t>
            </a:r>
            <a:r>
              <a:rPr lang="ru-RU" dirty="0"/>
              <a:t>, приставов, земских и даже Губных старост по городам, и целовальников, а также на них лежала обязанность вместе с городовыми дворянами оборонять приграничные города.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8653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Они также как и дворяне владели поместьями и вотчинами, за которые обязывались службою, как лично сами, так и со своими людьми по количеству поместной земли. Впрочем, кажется был особый разряд детей боярских, которые служили на жалование (есть упоминания в Царском наказе 1633 AD)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Боярские дети подобно дворянам делились на такие же три разряда (выборных, дворовых и городовых) и по Царской Грамоте 1686  , имели одинаковый с дворянами поместный оклад ( соответственно разряду по 150/120/100 четьи на человека)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Сверх того был особый разряд, известный под именем Боярских детей украинских городов, которые по статусу равнялись с городовыми казаками и имели согласно той же грамоты поместного оклада по 50 четьи.</a:t>
            </a:r>
          </a:p>
          <a:p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290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2923728" cy="64462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5" name="Picture 1" descr="РусАрх - Кирьянов И.А. Старинные крепости Нижегородского Пов…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r="12"/>
          <a:stretch>
            <a:fillRect/>
          </a:stretch>
        </p:blipFill>
        <p:spPr bwMode="auto">
          <a:xfrm>
            <a:off x="899592" y="631588"/>
            <a:ext cx="6857286" cy="5749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2347664" cy="65395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2651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4  уезда- Нижегородский,   </a:t>
            </a:r>
            <a:r>
              <a:rPr lang="ru-RU" sz="3600" dirty="0" err="1" smtClean="0"/>
              <a:t>Балахнинский</a:t>
            </a:r>
            <a:r>
              <a:rPr lang="ru-RU" sz="3600" dirty="0" smtClean="0"/>
              <a:t>,  </a:t>
            </a:r>
            <a:r>
              <a:rPr lang="ru-RU" sz="3600" dirty="0" err="1" smtClean="0"/>
              <a:t>Арзамасский</a:t>
            </a:r>
            <a:r>
              <a:rPr lang="ru-RU" sz="3600" dirty="0" smtClean="0"/>
              <a:t> и </a:t>
            </a:r>
            <a:r>
              <a:rPr lang="ru-RU" sz="3600" dirty="0" err="1" smtClean="0"/>
              <a:t>Курмышский</a:t>
            </a:r>
            <a:r>
              <a:rPr lang="ru-RU" sz="3600" dirty="0" smtClean="0"/>
              <a:t>.</a:t>
            </a:r>
          </a:p>
          <a:p>
            <a:pPr algn="ctr"/>
            <a:r>
              <a:rPr lang="ru-RU" sz="3600" dirty="0" smtClean="0"/>
              <a:t> Земли относятся к Приказу Казанского Дворца. </a:t>
            </a:r>
          </a:p>
          <a:p>
            <a:pPr algn="ctr"/>
            <a:r>
              <a:rPr lang="ru-RU" sz="3600" dirty="0" smtClean="0"/>
              <a:t>Балахна –при Иване Грозном в </a:t>
            </a:r>
            <a:r>
              <a:rPr lang="ru-RU" sz="3600" dirty="0" err="1" smtClean="0"/>
              <a:t>опричине</a:t>
            </a:r>
            <a:endParaRPr lang="ru-RU" sz="3600" dirty="0" smtClean="0"/>
          </a:p>
          <a:p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Деление  Нижегородского  края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5845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72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«Стрелица» </a:t>
            </a:r>
            <a:r>
              <a:rPr lang="ru-RU" sz="2800" dirty="0" smtClean="0"/>
              <a:t>или «</a:t>
            </a:r>
            <a:r>
              <a:rPr lang="ru-RU" sz="2800" dirty="0" err="1" smtClean="0"/>
              <a:t>Стрелицкий</a:t>
            </a:r>
            <a:r>
              <a:rPr lang="ru-RU" sz="2800" dirty="0" smtClean="0"/>
              <a:t>  стан» – часть Нижегородского и </a:t>
            </a:r>
            <a:r>
              <a:rPr lang="ru-RU" sz="2800" dirty="0" err="1" smtClean="0"/>
              <a:t>Балахнинского</a:t>
            </a:r>
            <a:r>
              <a:rPr lang="ru-RU" sz="2800" dirty="0" smtClean="0"/>
              <a:t> уездов  около города -села Гордеевка, </a:t>
            </a:r>
            <a:r>
              <a:rPr lang="ru-RU" sz="2800" dirty="0" err="1" smtClean="0"/>
              <a:t>Молитовка</a:t>
            </a:r>
            <a:r>
              <a:rPr lang="ru-RU" sz="2800" dirty="0" smtClean="0"/>
              <a:t>, Березовка, </a:t>
            </a:r>
            <a:r>
              <a:rPr lang="ru-RU" sz="2800" dirty="0" err="1"/>
              <a:t>К</a:t>
            </a:r>
            <a:r>
              <a:rPr lang="ru-RU" sz="2800" dirty="0" err="1" smtClean="0"/>
              <a:t>опосово</a:t>
            </a:r>
            <a:r>
              <a:rPr lang="ru-RU" sz="2800" dirty="0" smtClean="0"/>
              <a:t>, Козино.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«Белогорье» </a:t>
            </a:r>
            <a:r>
              <a:rPr lang="ru-RU" sz="2800" dirty="0" smtClean="0"/>
              <a:t>– от Балахны до </a:t>
            </a:r>
            <a:r>
              <a:rPr lang="ru-RU" sz="2800" dirty="0" err="1" smtClean="0"/>
              <a:t>Катунок</a:t>
            </a:r>
            <a:r>
              <a:rPr lang="ru-RU" sz="2800" dirty="0" smtClean="0"/>
              <a:t>, </a:t>
            </a:r>
            <a:r>
              <a:rPr lang="ru-RU" sz="2800" dirty="0" err="1" smtClean="0"/>
              <a:t>Василевой</a:t>
            </a:r>
            <a:r>
              <a:rPr lang="ru-RU" sz="2800" dirty="0" smtClean="0"/>
              <a:t> слободы по правому берегу Волги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«Жары» </a:t>
            </a:r>
            <a:r>
              <a:rPr lang="ru-RU" sz="2800" dirty="0" smtClean="0"/>
              <a:t>– к западу от Балахны. Села </a:t>
            </a:r>
            <a:r>
              <a:rPr lang="ru-RU" sz="2800" dirty="0" err="1" smtClean="0"/>
              <a:t>Бурцево</a:t>
            </a:r>
            <a:r>
              <a:rPr lang="ru-RU" sz="2800" dirty="0" smtClean="0"/>
              <a:t>, Пурех, </a:t>
            </a:r>
            <a:r>
              <a:rPr lang="ru-RU" sz="2800" dirty="0" err="1"/>
              <a:t>К</a:t>
            </a:r>
            <a:r>
              <a:rPr lang="ru-RU" sz="2800" dirty="0" err="1" smtClean="0"/>
              <a:t>убинцево</a:t>
            </a:r>
            <a:r>
              <a:rPr lang="ru-RU" sz="2800" dirty="0" smtClean="0"/>
              <a:t>, Юрино.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863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Нижегородский уезд</a:t>
            </a:r>
            <a:r>
              <a:rPr lang="ru-RU" dirty="0"/>
              <a:t>-промысловые села </a:t>
            </a:r>
            <a:r>
              <a:rPr lang="ru-RU" dirty="0" err="1"/>
              <a:t>Княгинино</a:t>
            </a:r>
            <a:r>
              <a:rPr lang="ru-RU" dirty="0"/>
              <a:t>, </a:t>
            </a:r>
            <a:r>
              <a:rPr lang="ru-RU" dirty="0" err="1"/>
              <a:t>Лысково</a:t>
            </a:r>
            <a:r>
              <a:rPr lang="ru-RU" dirty="0"/>
              <a:t>, </a:t>
            </a:r>
            <a:r>
              <a:rPr lang="ru-RU" dirty="0" err="1"/>
              <a:t>Мурашкино</a:t>
            </a:r>
            <a:endParaRPr lang="ru-RU" dirty="0"/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Березополье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»-</a:t>
            </a:r>
            <a:r>
              <a:rPr lang="ru-RU" dirty="0"/>
              <a:t>на юг от Нижнего Новгорода села Дубенки, </a:t>
            </a:r>
            <a:r>
              <a:rPr lang="ru-RU" dirty="0" err="1"/>
              <a:t>Подвязье</a:t>
            </a:r>
            <a:r>
              <a:rPr lang="ru-RU" dirty="0"/>
              <a:t>. Села Ворсма, </a:t>
            </a:r>
            <a:r>
              <a:rPr lang="ru-RU" dirty="0" err="1"/>
              <a:t>Богородское</a:t>
            </a:r>
            <a:r>
              <a:rPr lang="ru-RU" dirty="0"/>
              <a:t>, Павлов Острог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Закудемский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стан» </a:t>
            </a:r>
            <a:r>
              <a:rPr lang="ru-RU" dirty="0" smtClean="0"/>
              <a:t>– за </a:t>
            </a:r>
            <a:r>
              <a:rPr lang="ru-RU" dirty="0" err="1" smtClean="0"/>
              <a:t>Березопольем</a:t>
            </a:r>
            <a:r>
              <a:rPr lang="ru-RU" dirty="0" smtClean="0"/>
              <a:t> по течению реки Пьяны, город –крепость </a:t>
            </a:r>
            <a:r>
              <a:rPr lang="ru-RU" dirty="0" err="1" smtClean="0"/>
              <a:t>Пьянский</a:t>
            </a:r>
            <a:r>
              <a:rPr lang="ru-RU" dirty="0" smtClean="0"/>
              <a:t> Перевоз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094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tx2">
                    <a:lumMod val="75000"/>
                  </a:schemeClr>
                </a:solidFill>
              </a:rPr>
              <a:t>Арзамасский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уезд- </a:t>
            </a:r>
            <a:r>
              <a:rPr lang="ru-RU" dirty="0" smtClean="0"/>
              <a:t>со </a:t>
            </a:r>
            <a:r>
              <a:rPr lang="ru-RU" dirty="0"/>
              <a:t>станами </a:t>
            </a:r>
            <a:r>
              <a:rPr lang="ru-RU" dirty="0" err="1"/>
              <a:t>Тешским</a:t>
            </a:r>
            <a:r>
              <a:rPr lang="ru-RU" dirty="0"/>
              <a:t>, </a:t>
            </a:r>
            <a:r>
              <a:rPr lang="ru-RU" dirty="0" err="1"/>
              <a:t>Ичалковским</a:t>
            </a:r>
            <a:r>
              <a:rPr lang="ru-RU" dirty="0"/>
              <a:t>, </a:t>
            </a:r>
            <a:r>
              <a:rPr lang="ru-RU" dirty="0" err="1"/>
              <a:t>Иржемским</a:t>
            </a:r>
            <a:r>
              <a:rPr lang="ru-RU" dirty="0"/>
              <a:t>, Залесным,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«Зеленый стан» </a:t>
            </a:r>
            <a:r>
              <a:rPr lang="ru-RU" dirty="0"/>
              <a:t>-сторожевая черта за Арзамасом</a:t>
            </a:r>
          </a:p>
          <a:p>
            <a:r>
              <a:rPr lang="ru-RU" dirty="0"/>
              <a:t>Проходы- «</a:t>
            </a:r>
            <a:r>
              <a:rPr lang="ru-RU" dirty="0" err="1"/>
              <a:t>Шатковские</a:t>
            </a:r>
            <a:r>
              <a:rPr lang="ru-RU" dirty="0"/>
              <a:t> ворота», «Собакинские ворота»</a:t>
            </a:r>
          </a:p>
          <a:p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Курмышский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уезд </a:t>
            </a:r>
            <a:r>
              <a:rPr lang="ru-RU" dirty="0" smtClean="0"/>
              <a:t>–долина реки Алатырь, реки Суры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54281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/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Дворяне московские </a:t>
            </a:r>
            <a:r>
              <a:rPr lang="ru-RU" dirty="0" smtClean="0"/>
              <a:t>-1000 «лучших» дворян, земли «в поместье» даны в московской округе Иваном Грозным, Считаются почетнее и выше уездных дворян Только из них пополняются высшие придворные чины-</a:t>
            </a:r>
            <a:r>
              <a:rPr lang="ru-RU" dirty="0" err="1" smtClean="0"/>
              <a:t>окольничьи</a:t>
            </a:r>
            <a:r>
              <a:rPr lang="ru-RU" dirty="0" smtClean="0"/>
              <a:t>, воеводы, бояре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Уездные дворяне </a:t>
            </a:r>
            <a:r>
              <a:rPr lang="ru-RU" dirty="0" smtClean="0"/>
              <a:t>-  получают от государства денежное жалованье и  временно – поместье- участок земли с крестьянами, кроме московской округи, При дворе занимали должности : стольников, стряпчих, вторых воевод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Сословие служилых людей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809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«Выбор</a:t>
            </a:r>
            <a:r>
              <a:rPr lang="ru-RU" dirty="0" smtClean="0"/>
              <a:t>» –наиболее обеспеченные, хорошо снаряженные, с военным опытом люди</a:t>
            </a:r>
          </a:p>
          <a:p>
            <a:r>
              <a:rPr lang="ru-RU" dirty="0" smtClean="0"/>
              <a:t> Им отводились обширные поместья и   более крупное жалование</a:t>
            </a:r>
          </a:p>
          <a:p>
            <a:r>
              <a:rPr lang="ru-RU" dirty="0" smtClean="0"/>
              <a:t>Для похода должны были явиться «коны, людны и </a:t>
            </a:r>
            <a:r>
              <a:rPr lang="ru-RU" dirty="0" err="1" smtClean="0"/>
              <a:t>оружны</a:t>
            </a:r>
            <a:r>
              <a:rPr lang="ru-RU" dirty="0" smtClean="0"/>
              <a:t>», При  призыве на службу должны были быть на конях, с огнестрельным оружием и иметь 2-3 человека из дворни на «подмогу»</a:t>
            </a:r>
          </a:p>
          <a:p>
            <a:r>
              <a:rPr lang="ru-RU" dirty="0" smtClean="0"/>
              <a:t>Служили на рубежах и в других отдаленных местах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Уездные дворяне делились на</a:t>
            </a:r>
            <a:r>
              <a:rPr lang="ru-RU" dirty="0" smtClean="0"/>
              <a:t>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3927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«Дворовые» </a:t>
            </a:r>
            <a:r>
              <a:rPr lang="ru-RU" dirty="0" smtClean="0"/>
              <a:t>- средние по достатку дворяне, поместье и жалование назначали  меньше, чем «выбору»</a:t>
            </a:r>
          </a:p>
          <a:p>
            <a:r>
              <a:rPr lang="ru-RU" dirty="0" smtClean="0"/>
              <a:t>Полагалось иметь хорошее холодное оружие, коня и для подмоги 1 человека</a:t>
            </a:r>
          </a:p>
          <a:p>
            <a:r>
              <a:rPr lang="ru-RU" dirty="0" smtClean="0"/>
              <a:t>Служили в своем или соседнем уезде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«Городовые»</a:t>
            </a:r>
            <a:r>
              <a:rPr lang="ru-RU" dirty="0" smtClean="0"/>
              <a:t>- наиболее бедные дворяне или «дети боярские» Платили им небольшое жалование и давали скромное поместьице, Служба (в мирное время) –ограничивалась исполнением поручений уездного воеводы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4789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166</TotalTime>
  <Words>826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Бумажная</vt:lpstr>
      <vt:lpstr>Нижегородская земля 17 век.</vt:lpstr>
      <vt:lpstr>Презентация PowerPoint</vt:lpstr>
      <vt:lpstr>Деление  Нижегородского  края </vt:lpstr>
      <vt:lpstr>Презентация PowerPoint</vt:lpstr>
      <vt:lpstr>Презентация PowerPoint</vt:lpstr>
      <vt:lpstr>Презентация PowerPoint</vt:lpstr>
      <vt:lpstr>Сословие служилых людей</vt:lpstr>
      <vt:lpstr>Уездные дворяне делились на: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Нижегородская земля 17 век.</dc:title>
  <dc:creator>Моничева</dc:creator>
  <cp:lastModifiedBy>Моничева</cp:lastModifiedBy>
  <cp:revision>12</cp:revision>
  <dcterms:created xsi:type="dcterms:W3CDTF">2015-01-14T12:00:05Z</dcterms:created>
  <dcterms:modified xsi:type="dcterms:W3CDTF">2015-01-14T14:56:54Z</dcterms:modified>
</cp:coreProperties>
</file>