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326" r:id="rId4"/>
    <p:sldId id="257" r:id="rId5"/>
    <p:sldId id="260" r:id="rId6"/>
    <p:sldId id="267" r:id="rId7"/>
    <p:sldId id="266" r:id="rId8"/>
    <p:sldId id="258" r:id="rId9"/>
    <p:sldId id="261" r:id="rId10"/>
    <p:sldId id="272" r:id="rId11"/>
    <p:sldId id="276" r:id="rId12"/>
    <p:sldId id="270" r:id="rId13"/>
    <p:sldId id="322" r:id="rId14"/>
    <p:sldId id="262" r:id="rId15"/>
    <p:sldId id="280" r:id="rId16"/>
    <p:sldId id="285" r:id="rId17"/>
    <p:sldId id="268" r:id="rId18"/>
    <p:sldId id="275" r:id="rId19"/>
    <p:sldId id="289" r:id="rId20"/>
    <p:sldId id="323" r:id="rId21"/>
    <p:sldId id="271" r:id="rId22"/>
    <p:sldId id="309" r:id="rId23"/>
    <p:sldId id="321" r:id="rId24"/>
    <p:sldId id="320" r:id="rId25"/>
    <p:sldId id="318" r:id="rId26"/>
    <p:sldId id="31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25" r:id="rId36"/>
    <p:sldId id="327" r:id="rId37"/>
    <p:sldId id="328" r:id="rId38"/>
    <p:sldId id="306" r:id="rId39"/>
    <p:sldId id="307" r:id="rId40"/>
    <p:sldId id="308" r:id="rId41"/>
    <p:sldId id="293" r:id="rId42"/>
    <p:sldId id="292" r:id="rId43"/>
    <p:sldId id="296" r:id="rId44"/>
    <p:sldId id="298" r:id="rId45"/>
    <p:sldId id="294" r:id="rId46"/>
    <p:sldId id="295" r:id="rId47"/>
    <p:sldId id="301" r:id="rId48"/>
    <p:sldId id="302" r:id="rId49"/>
    <p:sldId id="304" r:id="rId50"/>
    <p:sldId id="305" r:id="rId51"/>
    <p:sldId id="291" r:id="rId52"/>
    <p:sldId id="297" r:id="rId53"/>
    <p:sldId id="299" r:id="rId54"/>
    <p:sldId id="300" r:id="rId55"/>
    <p:sldId id="263" r:id="rId56"/>
    <p:sldId id="273" r:id="rId57"/>
    <p:sldId id="265" r:id="rId58"/>
    <p:sldId id="269" r:id="rId59"/>
    <p:sldId id="290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page?&amp;p=4&amp;text=%D0%B1%D0%B0%D1%88%D0%BD%D0%B8%20%D0%9D%D0%B8%D0%B6%D0%B5%D0%B3%D0%BE%D1%80%D0%BE%D0%B4%D1%81%D0%BA%D0%BE%D0%B3%D0%BE%20%D0%BA%D1%80%D0%B5%D0%BC%D0%BB%D1%8F&amp;rpt=simage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page?&amp;p=2&amp;text=%D0%B1%D0%B0%D1%88%D0%BD%D0%B8%20%D0%9D%D0%B8%D0%B6%D0%B5%D0%B3%D0%BE%D1%80%D0%BE%D0%B4%D1%81%D0%BA%D0%BE%D0%B3%D0%BE%20%D0%BA%D1%80%D0%B5%D0%BC%D0%BB%D1%8F&amp;rpt=simage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ldnn.nnover.ru/photo/muzeum/64816.html" TargetMode="External"/><Relationship Id="rId7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hyperlink" Target="http://images.google.ru/imgres?imgurl=http://opentextnn.ru/data/394.nkrem10.jpg&amp;imgrefurl=http://opentextnn.ru/space/nn/oldnizhniy/sightkremlin/?id=1583&amp;h=375&amp;w=500&amp;sz=42&amp;hl=ru&amp;start=1&amp;tbnid=HZkncvFYAi3InM:&amp;tbnh=98&amp;tbnw=130&amp;prev=/images?q=+%D0%9F%D0%BE%D1%80%D0%BE%D1%85%D0%BE%D0%B2%D0%B0%D1%8F+%D0%B1%D0%B0%D1%88%D0%BD%D1%8F+%D0%9D%D0%B8%D0%B6%D0%B5%D0%B3%D0%BE%D1%80%D0%BE%D0%B4%D1%81%D0%BA%D0%BE%D0%B3%D0%BE+%D0%BA%D1%80%D0%B5%D0%BC%D0%BB%D1%8F&amp;hl=ru&amp;newwindow=1" TargetMode="Externa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page?&amp;p=37&amp;ed=1&amp;text=%D0%91%D0%B0%D1%88%D0%BD%D0%B8%20%D0%9D%D0%B8%D0%B6%D0%B5%D0%B3%D0%BE%D1%80%D0%BE%D0%B4%D1%81%D0%BA%D0%B8%D0%B9%20%D0%BA%D1%80%D0%B5%D0%BC%D0%BB%D1%8C&amp;rpt=simage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http://im7-tub.yandex.net/i?id=13671483&amp;tov=7" TargetMode="Externa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google.ru/imgres?imgurl=http://www.russiancity.ru/bookil/b78il199.jpg&amp;imgrefurl=http://www.russiancity.ru/books/b78c.htm&amp;h=472&amp;w=386&amp;sz=64&amp;hl=ru&amp;start=6&amp;tbnid=8-9BAy0-_rxgbM:&amp;tbnh=129&amp;tbnw=105&amp;prev=/images?q=%D0%BA%D1%80%D0%B5%D0%BF%D0%BE%D1%81%D1%82%D0%BD%D1%8B%D0%B5+%D1%81%D1%82%D0%B5%D0%BD%D1%8B+%D0%9D%D0%B8%D0%B6%D0%B5%D0%B3%D0%BE%D1%80%D0%BE%D0%B4%D1%81%D0%BA%D0%BE%D0%B3%D0%BE+%D0%BA%D1%80%D0%B5%D0%BC%D0%BB%D1%8F&amp;hl=ru&amp;newwindow=1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c.foto.radikal.ru/0709/b4/8536acca9706.jpg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blog-mosaic.ru/wp-content/gallery/nizhegorodskij-kreml/flormosaic%2001-11.jpg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oldnn.nnover.ru/photo/muzeum/64815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hyperlink" Target="http://ru.wikipedia.org/wiki/%D0%98%D0%B7%D0%BE%D0%B1%D1%80%D0%B0%D0%B6%D0%B5%D0%BD%D0%B8%D0%B5:Nizhny_Novgorod_Chkalov_Monument_&amp;_Georgievskaya_Tower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www.novdelo.ru/pic/b_1149763039.JPG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86;&#1082;&#1091;&#1084;&#1077;&#1085;&#1090;&#1099;\&#1050;&#1056;&#1045;&#1052;&#1051;&#1068;\38011400.wav" TargetMode="Externa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art-bobin.narod.ru/images/today/lin518.jpg" TargetMode="Externa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russia.rin.ru/guides/6637.html" TargetMode="External"/><Relationship Id="rId2" Type="http://schemas.openxmlformats.org/officeDocument/2006/relationships/hyperlink" Target="http://russia.rin.ru/guides/3035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visualrian.ru/storage/PreviewWM/1178/85/117885.jpg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208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0836" name="Picture 13" descr="Нижегородский кремль."/>
          <p:cNvPicPr>
            <a:picLocks noChangeAspect="1" noChangeArrowheads="1"/>
          </p:cNvPicPr>
          <p:nvPr/>
        </p:nvPicPr>
        <p:blipFill>
          <a:blip r:embed="rId2">
            <a:lum bright="18000" contrast="-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944563" y="4521200"/>
            <a:ext cx="7824787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ru-RU" sz="4000" b="1">
                <a:solidFill>
                  <a:srgbClr val="E22B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к 500-летию со дня закладки каменного кремля</a:t>
            </a:r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463550" y="1025525"/>
            <a:ext cx="8432800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8000" b="1">
              <a:solidFill>
                <a:schemeClr val="accent1"/>
              </a:solidFill>
              <a:latin typeface="Book Antiqua" pitchFamily="18" charset="0"/>
            </a:endParaRPr>
          </a:p>
        </p:txBody>
      </p:sp>
      <p:sp>
        <p:nvSpPr>
          <p:cNvPr id="120839" name="WordArt 7"/>
          <p:cNvSpPr>
            <a:spLocks noChangeArrowheads="1" noChangeShapeType="1" noTextEdit="1"/>
          </p:cNvSpPr>
          <p:nvPr/>
        </p:nvSpPr>
        <p:spPr bwMode="auto">
          <a:xfrm>
            <a:off x="687388" y="736600"/>
            <a:ext cx="7018337" cy="31369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Bottom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Нижегородская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твердыня</a:t>
            </a:r>
          </a:p>
        </p:txBody>
      </p:sp>
    </p:spTree>
    <p:extLst>
      <p:ext uri="{BB962C8B-B14F-4D97-AF65-F5344CB8AC3E}">
        <p14:creationId xmlns:p14="http://schemas.microsoft.com/office/powerpoint/2010/main" val="41307660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1" name="Picture 7" descr="i?id=31321228&amp;tov=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322263"/>
            <a:ext cx="4953000" cy="3455987"/>
          </a:xfrm>
          <a:prstGeom prst="rect">
            <a:avLst/>
          </a:prstGeom>
          <a:noFill/>
          <a:ln w="603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50" name="Picture 5" descr="i?id=18135735&amp;tov=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3068638"/>
            <a:ext cx="4524375" cy="3514725"/>
          </a:xfrm>
          <a:prstGeom prst="rect">
            <a:avLst/>
          </a:prstGeom>
          <a:noFill/>
          <a:ln w="603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571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i?id=8090945&amp;tov=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349250"/>
            <a:ext cx="3586163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7" descr="64816_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57175"/>
            <a:ext cx="4486275" cy="297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8" descr="394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3514725"/>
            <a:ext cx="4546600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9" descr="i?id=37608121&amp;tov=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825" y="3543300"/>
            <a:ext cx="35687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009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е R1003_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319088"/>
            <a:ext cx="7756525" cy="62452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6815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i?id=15842339&amp;tov=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379413"/>
            <a:ext cx="3887787" cy="5183187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http://im7-tub.yandex.net/i?id=13671483&amp;tov=7"/>
          <p:cNvPicPr>
            <a:picLocks noChangeAspect="1" noChangeArrowheads="1"/>
          </p:cNvPicPr>
          <p:nvPr/>
        </p:nvPicPr>
        <p:blipFill>
          <a:blip r:embed="rId4" r:link="rId5">
            <a:lum bright="-24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0" y="2520950"/>
            <a:ext cx="3403600" cy="4051300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788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8372" name="Picture 5" descr="b78il19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800" y="685800"/>
            <a:ext cx="4308475" cy="5292725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5069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5540" name="Picture 4" descr="е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44463"/>
            <a:ext cx="8751888" cy="6473825"/>
          </a:xfrm>
          <a:prstGeom prst="rect">
            <a:avLst/>
          </a:prstGeom>
          <a:noFill/>
          <a:ln w="63500">
            <a:solidFill>
              <a:srgbClr val="FCF0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7007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4692" name="Picture 4" descr="еPIC_00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214313"/>
            <a:ext cx="8366125" cy="6275387"/>
          </a:xfrm>
          <a:prstGeom prst="rect">
            <a:avLst/>
          </a:prstGeom>
          <a:noFill/>
          <a:ln w="63500" algn="ctr">
            <a:solidFill>
              <a:srgbClr val="FCF0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65110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0356" name="Picture 4" descr="i?id=4657460&amp;tov=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7" b="17621"/>
          <a:stretch>
            <a:fillRect/>
          </a:stretch>
        </p:blipFill>
        <p:spPr bwMode="auto">
          <a:xfrm>
            <a:off x="2397125" y="1223963"/>
            <a:ext cx="4649788" cy="4733925"/>
          </a:xfrm>
          <a:prstGeom prst="rect">
            <a:avLst/>
          </a:prstGeom>
          <a:noFill/>
          <a:ln w="476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1914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е k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00075"/>
            <a:ext cx="8208963" cy="5670550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1027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3732" name="Picture 4" descr="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013" y="128588"/>
            <a:ext cx="5030787" cy="670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4129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Картинка 5 из 1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925" y="290513"/>
            <a:ext cx="5851525" cy="6361112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9099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2" name="Picture 8" descr="еPIC_00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1403350"/>
            <a:ext cx="4152900" cy="3114675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3" name="Picture 9" descr="е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206375"/>
            <a:ext cx="4243387" cy="318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i?id=40772521&amp;tov=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5" y="3621088"/>
            <a:ext cx="4078288" cy="3054350"/>
          </a:xfrm>
          <a:prstGeom prst="rect">
            <a:avLst/>
          </a:prstGeom>
          <a:noFill/>
          <a:ln w="698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6444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04" name="Picture 4" descr="е PIC_004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249238"/>
            <a:ext cx="8405812" cy="630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8312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4756" name="Picture 4" descr="е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250825"/>
            <a:ext cx="8491538" cy="6369050"/>
          </a:xfrm>
          <a:prstGeom prst="rect">
            <a:avLst/>
          </a:prstGeom>
          <a:noFill/>
          <a:ln w="63500" algn="ctr">
            <a:solidFill>
              <a:srgbClr val="FCF0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1470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8852" name="Picture 4" descr="е852"/>
          <p:cNvPicPr>
            <a:picLocks noChangeAspect="1" noChangeArrowheads="1"/>
          </p:cNvPicPr>
          <p:nvPr/>
        </p:nvPicPr>
        <p:blipFill>
          <a:blip r:embed="rId2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39700"/>
            <a:ext cx="8783637" cy="6457950"/>
          </a:xfrm>
          <a:prstGeom prst="rect">
            <a:avLst/>
          </a:prstGeom>
          <a:noFill/>
          <a:ln w="66675" algn="ctr">
            <a:solidFill>
              <a:srgbClr val="FCF0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6184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0900" name="Picture 4" descr="е a"/>
          <p:cNvPicPr>
            <a:picLocks noChangeAspect="1" noChangeArrowheads="1"/>
          </p:cNvPicPr>
          <p:nvPr/>
        </p:nvPicPr>
        <p:blipFill>
          <a:blip r:embed="rId2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306388"/>
            <a:ext cx="8794750" cy="6200775"/>
          </a:xfrm>
          <a:prstGeom prst="rect">
            <a:avLst/>
          </a:prstGeom>
          <a:noFill/>
          <a:ln w="66675" algn="ctr">
            <a:solidFill>
              <a:srgbClr val="FCF0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3719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2071688" y="1462088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35845" name="Picture 6" descr="Агафонов на совещании у гл.  архитектора г. Гор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3962400" cy="57912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4784725" y="558800"/>
            <a:ext cx="4359275" cy="2625725"/>
          </a:xfrm>
        </p:spPr>
        <p:txBody>
          <a:bodyPr/>
          <a:lstStyle/>
          <a:p>
            <a:pPr algn="l"/>
            <a:r>
              <a:rPr lang="ru-RU" sz="4800" b="1" smtClean="0">
                <a:solidFill>
                  <a:srgbClr val="FCF0C4"/>
                </a:solidFill>
                <a:latin typeface="Book Antiqua" pitchFamily="18" charset="0"/>
              </a:rPr>
              <a:t>Святослав Леонидович Агафонов,</a:t>
            </a:r>
            <a:r>
              <a:rPr lang="ru-RU" sz="400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4795838" y="2871788"/>
            <a:ext cx="4348162" cy="323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/>
            <a:r>
              <a:rPr lang="ru-RU" sz="2800">
                <a:solidFill>
                  <a:schemeClr val="bg1"/>
                </a:solidFill>
              </a:rPr>
              <a:t>архитектор, </a:t>
            </a:r>
            <a:br>
              <a:rPr lang="ru-RU" sz="2800">
                <a:solidFill>
                  <a:schemeClr val="bg1"/>
                </a:solidFill>
              </a:rPr>
            </a:br>
            <a:r>
              <a:rPr lang="ru-RU" sz="2800">
                <a:solidFill>
                  <a:schemeClr val="bg1"/>
                </a:solidFill>
              </a:rPr>
              <a:t>с 1949 по 1978 занимался реставрацией Нижегородского Кремля</a:t>
            </a:r>
            <a:r>
              <a:rPr lang="ru-RU" sz="320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11521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44" name="Picture 4" descr="е icon018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325438"/>
            <a:ext cx="8858250" cy="6248400"/>
          </a:xfrm>
          <a:prstGeom prst="rect">
            <a:avLst/>
          </a:prstGeom>
          <a:noFill/>
          <a:ln w="539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044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Благовещенская площадь (сейчас площадь Минина)."/>
          <p:cNvPicPr>
            <a:picLocks noChangeAspect="1" noChangeArrowheads="1"/>
          </p:cNvPicPr>
          <p:nvPr/>
        </p:nvPicPr>
        <p:blipFill>
          <a:blip r:embed="rId2">
            <a:lum bright="30000" contrast="-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9154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59" name="Picture 3" descr="Главная башня Нижегородского Кремля - Дмитриевская. Она является символом горо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3" y="1143000"/>
            <a:ext cx="3198812" cy="4343400"/>
          </a:xfrm>
          <a:prstGeom prst="rect">
            <a:avLst/>
          </a:prstGeom>
          <a:noFill/>
          <a:ln w="76200" algn="ctr">
            <a:solidFill>
              <a:srgbClr val="C96437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1860" name="Picture 4" descr="sdmitr_old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12913"/>
            <a:ext cx="4343400" cy="3773487"/>
          </a:xfrm>
          <a:prstGeom prst="rect">
            <a:avLst/>
          </a:prstGeom>
          <a:noFill/>
          <a:ln w="76200">
            <a:solidFill>
              <a:srgbClr val="C964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7221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22" name="Group 10"/>
          <p:cNvGraphicFramePr>
            <a:graphicFrameLocks noGrp="1"/>
          </p:cNvGraphicFramePr>
          <p:nvPr/>
        </p:nvGraphicFramePr>
        <p:xfrm>
          <a:off x="369888" y="171450"/>
          <a:ext cx="8550275" cy="5669280"/>
        </p:xfrm>
        <a:graphic>
          <a:graphicData uri="http://schemas.openxmlformats.org/drawingml/2006/table">
            <a:tbl>
              <a:tblPr/>
              <a:tblGrid>
                <a:gridCol w="85502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Георгиевская башня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  <a:r>
                        <a:rPr kumimoji="0" lang="ru-RU" sz="3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                                                                                                             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917" name="Picture 6" descr="Georgievsk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25"/>
          <a:stretch>
            <a:fillRect/>
          </a:stretch>
        </p:blipFill>
        <p:spPr bwMode="auto">
          <a:xfrm>
            <a:off x="4722813" y="1101725"/>
            <a:ext cx="4146550" cy="539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6" descr="Georgievsk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25"/>
          <a:stretch>
            <a:fillRect/>
          </a:stretch>
        </p:blipFill>
        <p:spPr bwMode="auto">
          <a:xfrm>
            <a:off x="363538" y="1071563"/>
            <a:ext cx="4105275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11826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00" name="Group 12"/>
          <p:cNvGraphicFramePr>
            <a:graphicFrameLocks noGrp="1"/>
          </p:cNvGraphicFramePr>
          <p:nvPr/>
        </p:nvGraphicFramePr>
        <p:xfrm>
          <a:off x="466725" y="290513"/>
          <a:ext cx="7962900" cy="5669280"/>
        </p:xfrm>
        <a:graphic>
          <a:graphicData uri="http://schemas.openxmlformats.org/drawingml/2006/table">
            <a:tbl>
              <a:tblPr/>
              <a:tblGrid>
                <a:gridCol w="7962900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Никольская башня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  <a:r>
                        <a:rPr kumimoji="0" lang="ru-RU" sz="3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                                                                                 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893" name="Picture 6" descr="Nikolsk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/>
          <a:stretch>
            <a:fillRect/>
          </a:stretch>
        </p:blipFill>
        <p:spPr bwMode="auto">
          <a:xfrm>
            <a:off x="4829175" y="1254125"/>
            <a:ext cx="40386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Picture 6" descr="Nikolsk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9"/>
          <a:stretch>
            <a:fillRect/>
          </a:stretch>
        </p:blipFill>
        <p:spPr bwMode="auto">
          <a:xfrm>
            <a:off x="366713" y="1254125"/>
            <a:ext cx="3959225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1742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Картинка 32 из 4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352425"/>
            <a:ext cx="8480425" cy="60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04313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72" name="Group 8"/>
          <p:cNvGraphicFramePr>
            <a:graphicFrameLocks noGrp="1"/>
          </p:cNvGraphicFramePr>
          <p:nvPr/>
        </p:nvGraphicFramePr>
        <p:xfrm>
          <a:off x="339725" y="211138"/>
          <a:ext cx="8466138" cy="5945188"/>
        </p:xfrm>
        <a:graphic>
          <a:graphicData uri="http://schemas.openxmlformats.org/drawingml/2006/table">
            <a:tbl>
              <a:tblPr/>
              <a:tblGrid>
                <a:gridCol w="8466138"/>
              </a:tblGrid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Коромыслова башня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3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  <a:r>
                        <a:rPr kumimoji="0" lang="ru-RU" sz="3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                                                                                                             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6869" name="Picture 6" descr="Koromislo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6"/>
          <a:stretch>
            <a:fillRect/>
          </a:stretch>
        </p:blipFill>
        <p:spPr bwMode="auto">
          <a:xfrm>
            <a:off x="5086350" y="1376363"/>
            <a:ext cx="3582988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6" descr="Koromislo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36"/>
          <a:stretch>
            <a:fillRect/>
          </a:stretch>
        </p:blipFill>
        <p:spPr bwMode="auto">
          <a:xfrm>
            <a:off x="808038" y="1366838"/>
            <a:ext cx="3582987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09412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26" name="Group 10"/>
          <p:cNvGraphicFramePr>
            <a:graphicFrameLocks noGrp="1"/>
          </p:cNvGraphicFramePr>
          <p:nvPr/>
        </p:nvGraphicFramePr>
        <p:xfrm>
          <a:off x="592138" y="282575"/>
          <a:ext cx="7961312" cy="6006148"/>
        </p:xfrm>
        <a:graphic>
          <a:graphicData uri="http://schemas.openxmlformats.org/drawingml/2006/table">
            <a:tbl>
              <a:tblPr/>
              <a:tblGrid>
                <a:gridCol w="7961312"/>
              </a:tblGrid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Северная башня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3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  <a:r>
                        <a:rPr kumimoji="0" lang="ru-RU" sz="3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                                                                                                             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4821" name="Picture 6" descr="Severn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1"/>
          <a:stretch>
            <a:fillRect/>
          </a:stretch>
        </p:blipFill>
        <p:spPr bwMode="auto">
          <a:xfrm>
            <a:off x="4954588" y="1512888"/>
            <a:ext cx="36242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6" descr="Severn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43"/>
          <a:stretch>
            <a:fillRect/>
          </a:stretch>
        </p:blipFill>
        <p:spPr bwMode="auto">
          <a:xfrm>
            <a:off x="576263" y="1501775"/>
            <a:ext cx="3603625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4701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01" name="Group 9"/>
          <p:cNvGraphicFramePr>
            <a:graphicFrameLocks noGrp="1"/>
          </p:cNvGraphicFramePr>
          <p:nvPr/>
        </p:nvGraphicFramePr>
        <p:xfrm>
          <a:off x="539750" y="365125"/>
          <a:ext cx="8066088" cy="6006148"/>
        </p:xfrm>
        <a:graphic>
          <a:graphicData uri="http://schemas.openxmlformats.org/drawingml/2006/table">
            <a:tbl>
              <a:tblPr/>
              <a:tblGrid>
                <a:gridCol w="8066088"/>
              </a:tblGrid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Тайницкая башня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3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  <a:r>
                        <a:rPr kumimoji="0" lang="ru-RU" sz="3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                                                                                                             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797" name="Picture 6" descr="Taynitsk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3"/>
          <a:stretch>
            <a:fillRect/>
          </a:stretch>
        </p:blipFill>
        <p:spPr bwMode="auto">
          <a:xfrm>
            <a:off x="4941888" y="1330325"/>
            <a:ext cx="3603625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6" descr="Taynitsk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36"/>
          <a:stretch>
            <a:fillRect/>
          </a:stretch>
        </p:blipFill>
        <p:spPr bwMode="auto">
          <a:xfrm>
            <a:off x="622300" y="1341438"/>
            <a:ext cx="3582988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8056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81" name="Group 13"/>
          <p:cNvGraphicFramePr>
            <a:graphicFrameLocks noGrp="1"/>
          </p:cNvGraphicFramePr>
          <p:nvPr/>
        </p:nvGraphicFramePr>
        <p:xfrm>
          <a:off x="663575" y="122238"/>
          <a:ext cx="7899400" cy="6256973"/>
        </p:xfrm>
        <a:graphic>
          <a:graphicData uri="http://schemas.openxmlformats.org/drawingml/2006/table">
            <a:tbl>
              <a:tblPr/>
              <a:tblGrid>
                <a:gridCol w="7899400"/>
              </a:tblGrid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Часовая башня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3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  <a:r>
                        <a:rPr kumimoji="0" lang="ru-RU" sz="3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                                                                                                             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773" name="Picture 6" descr="Chasov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79"/>
          <a:stretch>
            <a:fillRect/>
          </a:stretch>
        </p:blipFill>
        <p:spPr bwMode="auto">
          <a:xfrm>
            <a:off x="758825" y="1301750"/>
            <a:ext cx="3767138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6" descr="Chasov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21"/>
          <a:stretch>
            <a:fillRect/>
          </a:stretch>
        </p:blipFill>
        <p:spPr bwMode="auto">
          <a:xfrm>
            <a:off x="4956175" y="1352550"/>
            <a:ext cx="3786188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66449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59" name="Group 15"/>
          <p:cNvGraphicFramePr>
            <a:graphicFrameLocks noGrp="1"/>
          </p:cNvGraphicFramePr>
          <p:nvPr/>
        </p:nvGraphicFramePr>
        <p:xfrm>
          <a:off x="731838" y="222250"/>
          <a:ext cx="7661275" cy="6004560"/>
        </p:xfrm>
        <a:graphic>
          <a:graphicData uri="http://schemas.openxmlformats.org/drawingml/2006/table">
            <a:tbl>
              <a:tblPr/>
              <a:tblGrid>
                <a:gridCol w="76612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Book Antiqua" pitchFamily="18" charset="0"/>
                        </a:rPr>
                        <a:t>Белая башня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  <a:r>
                        <a:rPr kumimoji="0" lang="ru-RU" sz="3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                                                                                                        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749" name="Picture 6" descr="Bel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3"/>
          <a:stretch>
            <a:fillRect/>
          </a:stretch>
        </p:blipFill>
        <p:spPr bwMode="auto">
          <a:xfrm>
            <a:off x="5253038" y="1504950"/>
            <a:ext cx="3603625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6" descr="Bela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06"/>
          <a:stretch>
            <a:fillRect/>
          </a:stretch>
        </p:blipFill>
        <p:spPr bwMode="auto">
          <a:xfrm>
            <a:off x="635000" y="1493838"/>
            <a:ext cx="3563938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871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9" descr="64815_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293688"/>
            <a:ext cx="5981700" cy="3887787"/>
          </a:xfrm>
          <a:prstGeom prst="rect">
            <a:avLst/>
          </a:prstGeom>
          <a:noFill/>
          <a:ln w="38100" algn="ctr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1" name="Picture 11" descr="Георгиевская башня и памятник В. П. Чкалову">
            <a:hlinkClick r:id="rId4" tooltip="Георгиевская башня и памятник В. П. Чкалову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r="14961" b="2811"/>
          <a:stretch>
            <a:fillRect/>
          </a:stretch>
        </p:blipFill>
        <p:spPr bwMode="auto">
          <a:xfrm>
            <a:off x="3919538" y="3144838"/>
            <a:ext cx="4965700" cy="3492500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678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 sz="4400">
              <a:solidFill>
                <a:schemeClr val="tx2"/>
              </a:solidFill>
            </a:endParaRPr>
          </a:p>
        </p:txBody>
      </p:sp>
      <p:pic>
        <p:nvPicPr>
          <p:cNvPr id="28675" name="Picture 11" descr="е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74625"/>
            <a:ext cx="58674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12" descr="е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914650"/>
            <a:ext cx="4762500" cy="3571875"/>
          </a:xfrm>
          <a:prstGeom prst="rect">
            <a:avLst/>
          </a:prstGeom>
          <a:noFill/>
          <a:ln w="857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9300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Картинка 48 из 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86079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579438" y="763588"/>
            <a:ext cx="8189912" cy="3357562"/>
          </a:xfrm>
        </p:spPr>
        <p:txBody>
          <a:bodyPr/>
          <a:lstStyle/>
          <a:p>
            <a:pPr algn="l"/>
            <a:r>
              <a:rPr lang="ru-RU" sz="5400" b="1" smtClean="0">
                <a:solidFill>
                  <a:schemeClr val="bg1"/>
                </a:solidFill>
              </a:rPr>
              <a:t>Какая из башен была более важной при осаде кремля?</a:t>
            </a: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endParaRPr lang="ru-RU" smtClean="0">
              <a:solidFill>
                <a:schemeClr val="bg1"/>
              </a:solidFill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937000"/>
            <a:ext cx="8229600" cy="21891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smtClean="0">
                <a:solidFill>
                  <a:schemeClr val="accent1"/>
                </a:solidFill>
              </a:rPr>
              <a:t>   </a:t>
            </a:r>
            <a:r>
              <a:rPr lang="ru-RU" sz="4000" b="1" smtClean="0">
                <a:solidFill>
                  <a:srgbClr val="FCF0C4"/>
                </a:solidFill>
              </a:rPr>
              <a:t>Ивановская башня, которая защищала нижнюю часть Кремля и Нижний посад</a:t>
            </a:r>
            <a:r>
              <a:rPr lang="ru-RU" sz="4000" b="1" smtClean="0">
                <a:solidFill>
                  <a:schemeClr val="accent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67456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01650"/>
            <a:ext cx="8210550" cy="3135313"/>
          </a:xfrm>
        </p:spPr>
        <p:txBody>
          <a:bodyPr/>
          <a:lstStyle/>
          <a:p>
            <a:pPr algn="l"/>
            <a:r>
              <a:rPr lang="ru-RU" sz="4800" b="1" smtClean="0">
                <a:solidFill>
                  <a:schemeClr val="bg1"/>
                </a:solidFill>
              </a:rPr>
              <a:t>Почему расстояние между башнями кремля неодинаковое?</a:t>
            </a:r>
            <a:br>
              <a:rPr lang="ru-RU" sz="4800" b="1" smtClean="0">
                <a:solidFill>
                  <a:schemeClr val="bg1"/>
                </a:solidFill>
              </a:rPr>
            </a:br>
            <a:endParaRPr lang="ru-RU" sz="4800" b="1" smtClean="0">
              <a:solidFill>
                <a:schemeClr val="bg1"/>
              </a:solidFill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571875"/>
            <a:ext cx="8229600" cy="2554288"/>
          </a:xfrm>
        </p:spPr>
        <p:txBody>
          <a:bodyPr/>
          <a:lstStyle/>
          <a:p>
            <a:pPr marL="0" indent="0"/>
            <a:endParaRPr lang="ru-RU" sz="2800" smtClean="0">
              <a:solidFill>
                <a:schemeClr val="bg1"/>
              </a:solidFill>
            </a:endParaRPr>
          </a:p>
          <a:p>
            <a:pPr marL="0" indent="0">
              <a:buFontTx/>
              <a:buNone/>
            </a:pPr>
            <a:r>
              <a:rPr lang="ru-RU" sz="4000" b="1" smtClean="0">
                <a:solidFill>
                  <a:srgbClr val="FCF0C4"/>
                </a:solidFill>
              </a:rPr>
              <a:t>Это связано с рельефом местности – для устойчивости крепостных стен.</a:t>
            </a:r>
          </a:p>
        </p:txBody>
      </p:sp>
    </p:spTree>
    <p:extLst>
      <p:ext uri="{BB962C8B-B14F-4D97-AF65-F5344CB8AC3E}">
        <p14:creationId xmlns:p14="http://schemas.microsoft.com/office/powerpoint/2010/main" val="31214576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  <p:bldP spid="9830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 descr="Нижегородский кремль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4463"/>
            <a:ext cx="8686800" cy="632460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-177800" y="1616075"/>
            <a:ext cx="669925" cy="0"/>
          </a:xfrm>
          <a:prstGeom prst="rect">
            <a:avLst/>
          </a:prstGeom>
          <a:solidFill>
            <a:srgbClr val="CAD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79350" rIns="0" bIns="79350">
            <a:spAutoFit/>
          </a:bodyPr>
          <a:lstStyle/>
          <a:p>
            <a:endParaRPr lang="ru-RU"/>
          </a:p>
        </p:txBody>
      </p:sp>
      <p:sp>
        <p:nvSpPr>
          <p:cNvPr id="2053" name="Rectangle 10"/>
          <p:cNvSpPr>
            <a:spLocks noChangeArrowheads="1"/>
          </p:cNvSpPr>
          <p:nvPr/>
        </p:nvSpPr>
        <p:spPr bwMode="auto">
          <a:xfrm>
            <a:off x="-177800" y="1616075"/>
            <a:ext cx="669925" cy="0"/>
          </a:xfrm>
          <a:prstGeom prst="rect">
            <a:avLst/>
          </a:prstGeom>
          <a:solidFill>
            <a:srgbClr val="CAD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79350" rIns="0" bIns="79350">
            <a:spAutoFit/>
          </a:bodyPr>
          <a:lstStyle/>
          <a:p>
            <a:endParaRPr lang="ru-RU"/>
          </a:p>
        </p:txBody>
      </p:sp>
      <p:sp>
        <p:nvSpPr>
          <p:cNvPr id="2054" name="Rectangle 11"/>
          <p:cNvSpPr>
            <a:spLocks noChangeArrowheads="1"/>
          </p:cNvSpPr>
          <p:nvPr/>
        </p:nvSpPr>
        <p:spPr bwMode="auto">
          <a:xfrm>
            <a:off x="-177800" y="1616075"/>
            <a:ext cx="669925" cy="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79350" rIns="0" bIns="79350">
            <a:spAutoFit/>
          </a:bodyPr>
          <a:lstStyle/>
          <a:p>
            <a:endParaRPr lang="ru-RU"/>
          </a:p>
        </p:txBody>
      </p:sp>
      <p:sp>
        <p:nvSpPr>
          <p:cNvPr id="2063" name="Rectangle 1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029888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69288" cy="2606675"/>
          </a:xfrm>
        </p:spPr>
        <p:txBody>
          <a:bodyPr/>
          <a:lstStyle/>
          <a:p>
            <a:pPr algn="l"/>
            <a:r>
              <a:rPr lang="ru-RU" b="1" smtClean="0">
                <a:solidFill>
                  <a:schemeClr val="bg1"/>
                </a:solidFill>
              </a:rPr>
              <a:t>С какой башней можно связать этот музыкальный фрагмент?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4838"/>
            <a:ext cx="4410075" cy="5521325"/>
          </a:xfrm>
        </p:spPr>
        <p:txBody>
          <a:bodyPr>
            <a:noAutofit/>
          </a:bodyPr>
          <a:lstStyle/>
          <a:p>
            <a:pPr marL="80963" indent="-80963" algn="ctr">
              <a:buFontTx/>
              <a:buNone/>
            </a:pPr>
            <a:r>
              <a:rPr lang="ru-RU" sz="3600" b="1" dirty="0" smtClean="0">
                <a:solidFill>
                  <a:srgbClr val="FCF0C4"/>
                </a:solidFill>
              </a:rPr>
              <a:t>Пусть погибнет она за весь город одна,     Мы в молитвах ее                         не забудем;       Лучше гибнуть одной,                             да за крепкой стеной,                                                     От врагов безопасны мы будем! </a:t>
            </a:r>
          </a:p>
        </p:txBody>
      </p:sp>
      <p:pic>
        <p:nvPicPr>
          <p:cNvPr id="113670" name="Picture 6" descr="Koromislov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6"/>
          <a:stretch>
            <a:fillRect/>
          </a:stretch>
        </p:blipFill>
        <p:spPr bwMode="auto">
          <a:xfrm>
            <a:off x="5032375" y="679450"/>
            <a:ext cx="38465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1" name="38011400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62436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4968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36" fill="hold"/>
                                        <p:tgtEl>
                                          <p:spTgt spid="1136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671"/>
                </p:tgtEl>
              </p:cMediaNode>
            </p:audio>
          </p:childTnLst>
        </p:cTn>
      </p:par>
    </p:tnLst>
    <p:bldLst>
      <p:bldP spid="113666" grpId="0"/>
      <p:bldP spid="11366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4996" name="Picture 4" descr="е art_p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261938"/>
            <a:ext cx="8286750" cy="6483350"/>
          </a:xfrm>
          <a:prstGeom prst="rect">
            <a:avLst/>
          </a:prstGeom>
          <a:noFill/>
          <a:ln w="857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8055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4212" name="Picture 4" descr="е PIC_00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282575"/>
            <a:ext cx="8382000" cy="6286500"/>
          </a:xfrm>
          <a:prstGeom prst="rect">
            <a:avLst/>
          </a:prstGeom>
          <a:noFill/>
          <a:ln w="82550">
            <a:solidFill>
              <a:srgbClr val="FCF0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3143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0116" name="Picture 4" descr="еPIC_00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323850"/>
            <a:ext cx="8382000" cy="6286500"/>
          </a:xfrm>
          <a:prstGeom prst="rect">
            <a:avLst/>
          </a:prstGeom>
          <a:noFill/>
          <a:ln w="857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3121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1140" name="Picture 4" descr="е-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285750"/>
            <a:ext cx="8304213" cy="622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4670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164" name="Picture 4" descr="е PIC_0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304800"/>
            <a:ext cx="8431213" cy="6323013"/>
          </a:xfrm>
          <a:prstGeom prst="rect">
            <a:avLst/>
          </a:prstGeom>
          <a:noFill/>
          <a:ln w="857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2431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3188" name="Picture 4" descr="е PIC_00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1" r="19955" b="15443"/>
          <a:stretch>
            <a:fillRect/>
          </a:stretch>
        </p:blipFill>
        <p:spPr bwMode="auto">
          <a:xfrm>
            <a:off x="650875" y="304800"/>
            <a:ext cx="8074025" cy="6218238"/>
          </a:xfrm>
          <a:prstGeom prst="rect">
            <a:avLst/>
          </a:prstGeom>
          <a:noFill/>
          <a:ln w="857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40344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6020" name="Picture 4" descr="е k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60338"/>
            <a:ext cx="8866188" cy="6573837"/>
          </a:xfrm>
          <a:prstGeom prst="rect">
            <a:avLst/>
          </a:prstGeom>
          <a:noFill/>
          <a:ln w="63500" algn="ctr">
            <a:solidFill>
              <a:srgbClr val="FCF0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3591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8612" name="Picture 4" descr="е PIC_004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341313"/>
            <a:ext cx="8296275" cy="6223000"/>
          </a:xfrm>
          <a:prstGeom prst="rect">
            <a:avLst/>
          </a:prstGeom>
          <a:noFill/>
          <a:ln w="63500" algn="ctr">
            <a:solidFill>
              <a:srgbClr val="FCF0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33906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7588" name="Picture 4" descr="е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228600"/>
            <a:ext cx="8674100" cy="650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6660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52" name="Group 16"/>
          <p:cNvGraphicFramePr>
            <a:graphicFrameLocks noGrp="1"/>
          </p:cNvGraphicFramePr>
          <p:nvPr/>
        </p:nvGraphicFramePr>
        <p:xfrm>
          <a:off x="2638425" y="1700213"/>
          <a:ext cx="3867150" cy="3459448"/>
        </p:xfrm>
        <a:graphic>
          <a:graphicData uri="http://schemas.openxmlformats.org/drawingml/2006/table">
            <a:tbl>
              <a:tblPr/>
              <a:tblGrid>
                <a:gridCol w="3867150"/>
              </a:tblGrid>
              <a:tr h="518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2" marB="45712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1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</a:t>
                      </a:r>
                      <a:r>
                        <a:rPr kumimoji="0" lang="ru-RU" sz="16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                                                       </a:t>
                      </a:r>
                    </a:p>
                  </a:txBody>
                  <a:tcPr marT="45712" marB="45712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7" name="Picture 6" descr="hotel36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452438"/>
            <a:ext cx="7815262" cy="5875337"/>
          </a:xfrm>
          <a:prstGeom prst="rect">
            <a:avLst/>
          </a:prstGeom>
          <a:noFill/>
          <a:ln w="317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2372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24" name="Picture 4" descr="е dmit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287338"/>
            <a:ext cx="8267700" cy="6410325"/>
          </a:xfrm>
          <a:prstGeom prst="rect">
            <a:avLst/>
          </a:prstGeom>
          <a:noFill/>
          <a:ln w="63500" algn="ctr">
            <a:solidFill>
              <a:srgbClr val="FCF0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4475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е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282575"/>
            <a:ext cx="8407400" cy="6124575"/>
          </a:xfrm>
          <a:prstGeom prst="rect">
            <a:avLst/>
          </a:prstGeom>
          <a:noFill/>
          <a:ln w="34925">
            <a:solidFill>
              <a:srgbClr val="FCF0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1703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8068" name="Picture 4" descr="е R305_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13" y="244475"/>
            <a:ext cx="5180012" cy="6415088"/>
          </a:xfrm>
          <a:prstGeom prst="rect">
            <a:avLst/>
          </a:prstGeom>
          <a:noFill/>
          <a:ln w="698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7217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9092" name="Picture 4" descr="еPIC_00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369888"/>
            <a:ext cx="8080375" cy="606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3954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7828" name="Picture 4" descr="е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1357313"/>
            <a:ext cx="552450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3810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Картинка 27 из 64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" t="4291" r="2928" b="3761"/>
          <a:stretch>
            <a:fillRect/>
          </a:stretch>
        </p:blipFill>
        <p:spPr bwMode="auto">
          <a:xfrm>
            <a:off x="187325" y="200025"/>
            <a:ext cx="8772525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2509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6" name="Picture 51" descr="2474808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623888"/>
            <a:ext cx="8145463" cy="5640387"/>
          </a:xfrm>
          <a:prstGeom prst="rect">
            <a:avLst/>
          </a:prstGeom>
          <a:noFill/>
          <a:ln w="603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840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5" descr="img_view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7666" name="Group 18"/>
          <p:cNvGraphicFramePr>
            <a:graphicFrameLocks noGrp="1"/>
          </p:cNvGraphicFramePr>
          <p:nvPr/>
        </p:nvGraphicFramePr>
        <p:xfrm>
          <a:off x="2590800" y="2546350"/>
          <a:ext cx="3621088" cy="1754188"/>
        </p:xfrm>
        <a:graphic>
          <a:graphicData uri="http://schemas.openxmlformats.org/drawingml/2006/table">
            <a:tbl>
              <a:tblPr/>
              <a:tblGrid>
                <a:gridCol w="3621088"/>
              </a:tblGrid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ahoma" pitchFamily="34" charset="0"/>
                          <a:hlinkClick r:id="rId2"/>
                        </a:rPr>
                        <a:t>Нижний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ahoma" pitchFamily="34" charset="0"/>
                          <a:hlinkClick r:id="rId2"/>
                        </a:rPr>
                        <a:t>Новгород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ahoma" pitchFamily="34" charset="0"/>
                        </a:rPr>
                        <a:t> - 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ahoma" pitchFamily="34" charset="0"/>
                          <a:hlinkClick r:id="rId3"/>
                        </a:rPr>
                        <a:t>Россия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ahoma" pitchFamily="34" charset="0"/>
                        </a:rPr>
                        <a:t>, Russia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kumimoji="0" lang="ru-RU" sz="9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                                          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486" name="Picture 8" descr="Нижегородский &lt;a href=&quot;/guides/4527.html&quot;&gt;&lt;b&gt;Кремль&lt;/b&gt;&lt;/a&g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" y="593725"/>
            <a:ext cx="8342313" cy="528637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0315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еk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482600"/>
            <a:ext cx="8059738" cy="5589588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8732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5719" name="Picture 7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349250"/>
            <a:ext cx="3370262" cy="3370263"/>
          </a:xfrm>
          <a:prstGeom prst="rect">
            <a:avLst/>
          </a:prstGeom>
          <a:noFill/>
          <a:ln w="63500" algn="ctr">
            <a:solidFill>
              <a:srgbClr val="FCF0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5720" name="Picture 8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8" y="1284288"/>
            <a:ext cx="3983037" cy="5164137"/>
          </a:xfrm>
          <a:prstGeom prst="rect">
            <a:avLst/>
          </a:prstGeom>
          <a:noFill/>
          <a:ln w="63500">
            <a:solidFill>
              <a:srgbClr val="FCF0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4376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  </a:t>
            </a:r>
          </a:p>
        </p:txBody>
      </p:sp>
      <p:pic>
        <p:nvPicPr>
          <p:cNvPr id="11267" name="Picture 6" descr="map_350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517525"/>
            <a:ext cx="8504237" cy="546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41128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b78il1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563563"/>
            <a:ext cx="8504238" cy="542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6183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Картинка 1 из 6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9713"/>
            <a:ext cx="8669338" cy="623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09600" cy="13716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10168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90" name="Group 14"/>
          <p:cNvGraphicFramePr>
            <a:graphicFrameLocks noGrp="1"/>
          </p:cNvGraphicFramePr>
          <p:nvPr/>
        </p:nvGraphicFramePr>
        <p:xfrm>
          <a:off x="-222250" y="366713"/>
          <a:ext cx="6518275" cy="822890"/>
        </p:xfrm>
        <a:graphic>
          <a:graphicData uri="http://schemas.openxmlformats.org/drawingml/2006/table">
            <a:tbl>
              <a:tblPr/>
              <a:tblGrid>
                <a:gridCol w="6518275"/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  <a:t/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  <a:t> 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  <a:t> 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685" marB="45685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413" name="Picture 18" descr="niznii-b-rec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631825"/>
            <a:ext cx="38576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7" descr="niznii-b-lin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636588"/>
            <a:ext cx="34861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627" name="Group 51"/>
          <p:cNvGraphicFramePr>
            <a:graphicFrameLocks noGrp="1"/>
          </p:cNvGraphicFramePr>
          <p:nvPr/>
        </p:nvGraphicFramePr>
        <p:xfrm>
          <a:off x="0" y="381000"/>
          <a:ext cx="6518275" cy="822890"/>
        </p:xfrm>
        <a:graphic>
          <a:graphicData uri="http://schemas.openxmlformats.org/drawingml/2006/table">
            <a:tbl>
              <a:tblPr/>
              <a:tblGrid>
                <a:gridCol w="6518275"/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  <a:t/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  <a:t> 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  <a:t> 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685" marB="45685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2516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</TotalTime>
  <Words>126</Words>
  <Application>Microsoft Office PowerPoint</Application>
  <PresentationFormat>Экран (4:3)</PresentationFormat>
  <Paragraphs>34</Paragraphs>
  <Slides>59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Святослав Леонидович Агафонов,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Какая из башен была более важной при осаде кремля? </vt:lpstr>
      <vt:lpstr>Почему расстояние между башнями кремля неодинаковое? </vt:lpstr>
      <vt:lpstr>С какой башней можно связать этот музыкальный фрагмент?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Моничева</dc:creator>
  <cp:lastModifiedBy>Моничева</cp:lastModifiedBy>
  <cp:revision>4</cp:revision>
  <dcterms:created xsi:type="dcterms:W3CDTF">2014-12-10T05:35:29Z</dcterms:created>
  <dcterms:modified xsi:type="dcterms:W3CDTF">2014-12-10T06:44:32Z</dcterms:modified>
</cp:coreProperties>
</file>