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88" r:id="rId5"/>
    <p:sldId id="264" r:id="rId6"/>
    <p:sldId id="261" r:id="rId7"/>
    <p:sldId id="262" r:id="rId8"/>
    <p:sldId id="258" r:id="rId9"/>
    <p:sldId id="263" r:id="rId10"/>
    <p:sldId id="259" r:id="rId11"/>
    <p:sldId id="289" r:id="rId12"/>
    <p:sldId id="290" r:id="rId13"/>
    <p:sldId id="265" r:id="rId14"/>
    <p:sldId id="269" r:id="rId15"/>
    <p:sldId id="284" r:id="rId16"/>
    <p:sldId id="285" r:id="rId17"/>
    <p:sldId id="266" r:id="rId18"/>
    <p:sldId id="279" r:id="rId19"/>
    <p:sldId id="283" r:id="rId20"/>
    <p:sldId id="270" r:id="rId21"/>
    <p:sldId id="282" r:id="rId22"/>
    <p:sldId id="274" r:id="rId23"/>
    <p:sldId id="273" r:id="rId24"/>
    <p:sldId id="281" r:id="rId25"/>
    <p:sldId id="280" r:id="rId26"/>
    <p:sldId id="267" r:id="rId27"/>
    <p:sldId id="271" r:id="rId28"/>
    <p:sldId id="272" r:id="rId29"/>
    <p:sldId id="275" r:id="rId30"/>
    <p:sldId id="260" r:id="rId31"/>
    <p:sldId id="268" r:id="rId32"/>
    <p:sldId id="287" r:id="rId33"/>
    <p:sldId id="286" r:id="rId34"/>
    <p:sldId id="291" r:id="rId35"/>
    <p:sldId id="278" r:id="rId36"/>
    <p:sldId id="27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8" autoAdjust="0"/>
    <p:restoredTop sz="94660"/>
  </p:normalViewPr>
  <p:slideViewPr>
    <p:cSldViewPr>
      <p:cViewPr varScale="1">
        <p:scale>
          <a:sx n="89" d="100"/>
          <a:sy n="89" d="100"/>
        </p:scale>
        <p:origin x="-114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www.stihi.ru/2008/01/04/31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zhlib.ru/content/article/img/mornackuh/23.jpg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www.goloserzi.ru/ru/etnos/kuxnya/pishha-i-utvar-erzyan-petrovskogo-rajona-saratovskoj-oblasti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socionics.org/forums/permalink/1545657/1548403/ShowThread.asp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hildcult.rsuh.ru/article.html?id=72607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tatarfact.ru/?p=1139" TargetMode="Externa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mrkm.ru/main/etnographia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antroposystem.ucoz.ru/photo/1-4-0-0-2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svyato.info/2009/04/15/karatai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hyperlink" Target="http://img-fotki.yandex.ru/get/6610/117977948.0/0_e5ff2_b631e95_L.j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080.radikal.ru/1302/0f/bcd4603ddce4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nn.ru/community/hobby/flirt/pishu_vam_iz_dalekoy_mordovskoy_derevni_gde_ne_stupala_noga_flzeshnika.htm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finnougoria.ru/about/events/21928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do.znate.ru/docs/index-24697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forum.meta.ua/topic/t/122673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Народы Нижегородского Поволжья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04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Селились  вдоль рек, озер, в лесах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Строили из дерева, поселения 15-20 дворов</a:t>
            </a:r>
          </a:p>
          <a:p>
            <a:r>
              <a:rPr lang="ru-RU" dirty="0" smtClean="0"/>
              <a:t>Дома из избы (</a:t>
            </a:r>
            <a:r>
              <a:rPr lang="ru-RU" dirty="0" err="1" smtClean="0"/>
              <a:t>кудо</a:t>
            </a:r>
            <a:r>
              <a:rPr lang="ru-RU" dirty="0" smtClean="0"/>
              <a:t>) и сеней (</a:t>
            </a:r>
            <a:r>
              <a:rPr lang="ru-RU" dirty="0" err="1" smtClean="0"/>
              <a:t>кудоньголь</a:t>
            </a:r>
            <a:r>
              <a:rPr lang="ru-RU" dirty="0" smtClean="0"/>
              <a:t>)</a:t>
            </a:r>
          </a:p>
          <a:p>
            <a:r>
              <a:rPr lang="ru-RU" dirty="0" smtClean="0"/>
              <a:t>Топились избы по-черному</a:t>
            </a:r>
          </a:p>
          <a:p>
            <a:r>
              <a:rPr lang="ru-RU" dirty="0" smtClean="0"/>
              <a:t>Утварь-печь, лавки, полати, небольшой столик</a:t>
            </a:r>
          </a:p>
          <a:p>
            <a:r>
              <a:rPr lang="ru-RU" dirty="0" smtClean="0"/>
              <a:t>Еда-продукты земледелия, скотоводства, бортничества и охоты</a:t>
            </a:r>
          </a:p>
          <a:p>
            <a:r>
              <a:rPr lang="ru-RU" dirty="0" smtClean="0"/>
              <a:t>Из ржаной муки- хлеб, пироги, блины</a:t>
            </a:r>
          </a:p>
          <a:p>
            <a:r>
              <a:rPr lang="ru-RU" dirty="0" smtClean="0"/>
              <a:t>Божество печи –</a:t>
            </a:r>
            <a:r>
              <a:rPr lang="ru-RU" dirty="0" err="1" smtClean="0"/>
              <a:t>Каштомава</a:t>
            </a:r>
            <a:endParaRPr lang="ru-RU" dirty="0" smtClean="0"/>
          </a:p>
          <a:p>
            <a:r>
              <a:rPr lang="ru-RU" dirty="0" smtClean="0"/>
              <a:t>Пища- щи, солянка, похлебки, каши</a:t>
            </a:r>
          </a:p>
          <a:p>
            <a:r>
              <a:rPr lang="ru-RU" dirty="0" smtClean="0"/>
              <a:t>Посуда-из глины, дерева, редко из железа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0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4410126"/>
              </p:ext>
            </p:extLst>
          </p:nvPr>
        </p:nvGraphicFramePr>
        <p:xfrm>
          <a:off x="457200" y="3634422"/>
          <a:ext cx="4042792" cy="914400"/>
        </p:xfrm>
        <a:graphic>
          <a:graphicData uri="http://schemas.openxmlformats.org/drawingml/2006/table">
            <a:tbl>
              <a:tblPr/>
              <a:tblGrid>
                <a:gridCol w="4042792"/>
              </a:tblGrid>
              <a:tr h="514658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http://festival.1september.ru/articles/588792/presentation/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076825" cy="380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547174"/>
              </p:ext>
            </p:extLst>
          </p:nvPr>
        </p:nvGraphicFramePr>
        <p:xfrm>
          <a:off x="457200" y="3933056"/>
          <a:ext cx="298376" cy="432048"/>
        </p:xfrm>
        <a:graphic>
          <a:graphicData uri="http://schemas.openxmlformats.org/drawingml/2006/table">
            <a:tbl>
              <a:tblPr/>
              <a:tblGrid>
                <a:gridCol w="298376"/>
              </a:tblGrid>
              <a:tr h="43204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http://www.epochtimes.ru/images/stories/06/advertising2011/115_P1240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2907"/>
            <a:ext cx="4283968" cy="32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487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http://www.stihi.ru/2008/01/04/3137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http://www.stihi.ru/pics/2008/01/04/31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90"/>
            <a:ext cx="5076825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4"/>
                        </a:rPr>
                        <a:t>http://www.goloserzi.ru/ru/etnos/kuxnya/pishha-i-u…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50" name="Picture 2" descr="http://www.goloserzi.ru/assets/images/pryaka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633788"/>
            <a:ext cx="428625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zhlib.ru/content/article/img/mornackuh/23.jp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6" y="1052736"/>
            <a:ext cx="3885268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415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20688"/>
            <a:ext cx="5148065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369" y="980728"/>
            <a:ext cx="4392488" cy="640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2737252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8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+mn-lt"/>
              </a:rPr>
              <a:t>Эрзя</a:t>
            </a:r>
            <a:endParaRPr lang="ru-RU" sz="60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1268760"/>
            <a:ext cx="3888432" cy="478539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Самоназвание- </a:t>
            </a:r>
            <a:r>
              <a:rPr lang="ru-RU" sz="4800" dirty="0" err="1" smtClean="0"/>
              <a:t>эрзят</a:t>
            </a:r>
            <a:endParaRPr lang="ru-RU" sz="4800" dirty="0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1772816"/>
            <a:ext cx="2160240" cy="4705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72816"/>
            <a:ext cx="216024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4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 descr="http://pichepolonga.narod.ru/11da170173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34481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31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9218" name="Picture 2" descr="http://www.goloserzi.ru/assets/images/new3/svad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20688"/>
            <a:ext cx="5040560" cy="603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70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265347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"/>
            <a:ext cx="4680520" cy="684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5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00200" y="609600"/>
            <a:ext cx="5924128" cy="8751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 dirty="0"/>
          </a:p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3" name="Picture 3" descr="Костюм девушки-эрзянки. 20-30-е гг. XX в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2880320" cy="515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5" name="Picture 5" descr="Костюм молодой женщины-эрзянки. XIX в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916" y="1100275"/>
            <a:ext cx="2812218" cy="517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8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http://www.socionics.org/forums/permalink/1545657/…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1" name="Picture 1" descr="http://upload.wikimedia.org/wikipedia/commons/6/66/Zubu_mokshans._Dubas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8748464" cy="561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0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Земля появилась – обычай появился,</a:t>
            </a:r>
          </a:p>
          <a:p>
            <a:endParaRPr lang="ru-RU" dirty="0"/>
          </a:p>
          <a:p>
            <a:r>
              <a:rPr lang="ru-RU" dirty="0"/>
              <a:t>Без обычаев на земле не проживёшь, </a:t>
            </a:r>
          </a:p>
          <a:p>
            <a:endParaRPr lang="ru-RU" dirty="0"/>
          </a:p>
          <a:p>
            <a:r>
              <a:rPr lang="ru-RU" dirty="0"/>
              <a:t>Без обычаев на земле жить не будешь.</a:t>
            </a:r>
          </a:p>
          <a:p>
            <a:endParaRPr lang="ru-RU" dirty="0"/>
          </a:p>
          <a:p>
            <a:r>
              <a:rPr lang="ru-RU" dirty="0"/>
              <a:t>Вся жизнь людьми делается, </a:t>
            </a:r>
          </a:p>
          <a:p>
            <a:endParaRPr lang="ru-RU" dirty="0"/>
          </a:p>
          <a:p>
            <a:r>
              <a:rPr lang="ru-RU" dirty="0"/>
              <a:t>Все обычаи людьми устанавливаются…</a:t>
            </a:r>
          </a:p>
          <a:p>
            <a:endParaRPr lang="ru-RU" dirty="0"/>
          </a:p>
          <a:p>
            <a:r>
              <a:rPr lang="ru-RU" dirty="0"/>
              <a:t>                              Мордовская песня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666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Мокша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3600400" cy="47091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4000" dirty="0" smtClean="0"/>
              <a:t>Самоназвание-</a:t>
            </a:r>
            <a:r>
              <a:rPr lang="ru-RU" sz="4000" dirty="0" err="1" smtClean="0"/>
              <a:t>мокшет</a:t>
            </a:r>
            <a:endParaRPr lang="ru-RU" sz="4000" dirty="0"/>
          </a:p>
        </p:txBody>
      </p:sp>
      <p:pic>
        <p:nvPicPr>
          <p:cNvPr id="3074" name="Picture 2" descr="http://fb.ru/misc/i/gallery/4353/276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84784"/>
            <a:ext cx="5364088" cy="428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3"/>
                        </a:rPr>
                        <a:t>http://childcult.rsuh.ru/article.html?id=72607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18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0" y="116632"/>
            <a:ext cx="9154380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39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http://tatarfact.ru/?p=1139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7" name="Picture 1" descr="http://tatarfact.ru/wp-content/uploads/2013/01/mordovk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684076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57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709160"/>
          </a:xfrm>
        </p:spPr>
        <p:txBody>
          <a:bodyPr/>
          <a:lstStyle/>
          <a:p>
            <a:endParaRPr lang="ru-RU" dirty="0"/>
          </a:p>
          <a:p>
            <a:pPr algn="just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2" name="Picture 4" descr="Костюм невесты-мокшанки. Начало XX в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8599"/>
            <a:ext cx="3888432" cy="644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Праздничный костюм женщины-мокшанки. XIX в.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8600"/>
            <a:ext cx="3792936" cy="644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4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http://www.mrkm.ru/main/etnographia/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http://www.mrkm.ru/images/2/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3960440" cy="614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30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http://antroposystem.ucoz.ru/photo/1-4-0-0-2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http://antroposystem.ucoz.ru/_ph/1/9461084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76864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86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Панго</a:t>
            </a:r>
            <a:r>
              <a:rPr lang="ru-RU" dirty="0" smtClean="0"/>
              <a:t> и </a:t>
            </a:r>
            <a:r>
              <a:rPr lang="ru-RU" dirty="0" err="1" smtClean="0"/>
              <a:t>сюлгамо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1" y="1916832"/>
            <a:ext cx="38875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96752"/>
            <a:ext cx="373910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592" y="4653135"/>
            <a:ext cx="3215121" cy="209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34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Верования мордвы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 поклонялись идолам</a:t>
            </a:r>
          </a:p>
          <a:p>
            <a:r>
              <a:rPr lang="ru-RU" dirty="0" smtClean="0"/>
              <a:t>Верховный бог-</a:t>
            </a:r>
            <a:r>
              <a:rPr lang="ru-RU" dirty="0" err="1" smtClean="0"/>
              <a:t>Шкай</a:t>
            </a:r>
            <a:r>
              <a:rPr lang="ru-RU" dirty="0" smtClean="0"/>
              <a:t>, </a:t>
            </a:r>
            <a:r>
              <a:rPr lang="ru-RU" dirty="0" err="1" smtClean="0"/>
              <a:t>Нишке</a:t>
            </a:r>
            <a:endParaRPr lang="ru-RU" dirty="0" smtClean="0"/>
          </a:p>
          <a:p>
            <a:r>
              <a:rPr lang="ru-RU" dirty="0" smtClean="0"/>
              <a:t>Богов много-они покровительствуют силам природы, занятиям человека и т.п. Похожи на людей, но могут принимать любой облик</a:t>
            </a:r>
          </a:p>
          <a:p>
            <a:r>
              <a:rPr lang="ru-RU" dirty="0" smtClean="0"/>
              <a:t>Преобладают женские </a:t>
            </a:r>
            <a:r>
              <a:rPr lang="ru-RU" dirty="0" err="1" smtClean="0"/>
              <a:t>божества.Названия</a:t>
            </a:r>
            <a:r>
              <a:rPr lang="ru-RU" dirty="0" smtClean="0"/>
              <a:t> из 2 слов: божество леса-</a:t>
            </a:r>
            <a:r>
              <a:rPr lang="ru-RU" dirty="0" err="1" smtClean="0"/>
              <a:t>Вирь</a:t>
            </a:r>
            <a:r>
              <a:rPr lang="ru-RU" dirty="0" smtClean="0"/>
              <a:t>-</a:t>
            </a:r>
            <a:r>
              <a:rPr lang="ru-RU" dirty="0" err="1" smtClean="0"/>
              <a:t>ава</a:t>
            </a:r>
            <a:r>
              <a:rPr lang="ru-RU" dirty="0" smtClean="0"/>
              <a:t>(</a:t>
            </a:r>
            <a:r>
              <a:rPr lang="ru-RU" dirty="0" err="1" smtClean="0"/>
              <a:t>ава</a:t>
            </a:r>
            <a:r>
              <a:rPr lang="ru-RU" dirty="0" smtClean="0"/>
              <a:t>-мать),божество воды-Ведь-</a:t>
            </a:r>
            <a:r>
              <a:rPr lang="ru-RU" dirty="0" err="1" smtClean="0"/>
              <a:t>ава</a:t>
            </a:r>
            <a:r>
              <a:rPr lang="ru-RU" dirty="0" smtClean="0"/>
              <a:t>, божество дома-</a:t>
            </a:r>
            <a:r>
              <a:rPr lang="ru-RU" dirty="0" err="1" smtClean="0"/>
              <a:t>Кудо</a:t>
            </a:r>
            <a:r>
              <a:rPr lang="ru-RU" dirty="0" smtClean="0"/>
              <a:t>-</a:t>
            </a:r>
            <a:r>
              <a:rPr lang="ru-RU" dirty="0" err="1" smtClean="0"/>
              <a:t>ава</a:t>
            </a:r>
            <a:endParaRPr lang="ru-RU" dirty="0" smtClean="0"/>
          </a:p>
          <a:p>
            <a:r>
              <a:rPr lang="ru-RU" dirty="0" smtClean="0"/>
              <a:t>Мужские божества-</a:t>
            </a:r>
            <a:r>
              <a:rPr lang="ru-RU" dirty="0" err="1" smtClean="0"/>
              <a:t>Вирь</a:t>
            </a:r>
            <a:r>
              <a:rPr lang="ru-RU" dirty="0" smtClean="0"/>
              <a:t>-</a:t>
            </a:r>
            <a:r>
              <a:rPr lang="ru-RU" dirty="0" err="1" smtClean="0"/>
              <a:t>ата</a:t>
            </a:r>
            <a:r>
              <a:rPr lang="ru-RU" dirty="0" smtClean="0"/>
              <a:t> (</a:t>
            </a:r>
            <a:r>
              <a:rPr lang="ru-RU" dirty="0" err="1" smtClean="0"/>
              <a:t>старик,мужчина</a:t>
            </a:r>
            <a:r>
              <a:rPr lang="ru-RU" dirty="0" smtClean="0"/>
              <a:t>),мужья женских божеств.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01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Моленья общественные в местах обитания богов</a:t>
            </a:r>
          </a:p>
          <a:p>
            <a:r>
              <a:rPr lang="ru-RU" dirty="0" smtClean="0"/>
              <a:t>Ведут моленья особые старики и старухи-</a:t>
            </a:r>
            <a:r>
              <a:rPr lang="ru-RU" dirty="0" err="1" smtClean="0"/>
              <a:t>иньятат</a:t>
            </a:r>
            <a:r>
              <a:rPr lang="ru-RU" dirty="0" smtClean="0"/>
              <a:t> и </a:t>
            </a:r>
            <a:r>
              <a:rPr lang="ru-RU" dirty="0" err="1" smtClean="0"/>
              <a:t>иньбабат</a:t>
            </a:r>
            <a:r>
              <a:rPr lang="ru-RU" dirty="0" smtClean="0"/>
              <a:t>(</a:t>
            </a:r>
            <a:r>
              <a:rPr lang="ru-RU" dirty="0" err="1" smtClean="0"/>
              <a:t>ине</a:t>
            </a:r>
            <a:r>
              <a:rPr lang="ru-RU" dirty="0" smtClean="0"/>
              <a:t>-великий, </a:t>
            </a:r>
            <a:r>
              <a:rPr lang="ru-RU" dirty="0" err="1" smtClean="0"/>
              <a:t>атя</a:t>
            </a:r>
            <a:r>
              <a:rPr lang="ru-RU" dirty="0" smtClean="0"/>
              <a:t>-старик, баба-бабушка) </a:t>
            </a:r>
          </a:p>
          <a:p>
            <a:r>
              <a:rPr lang="ru-RU" dirty="0" smtClean="0"/>
              <a:t>При произношении молитв обращались на восток</a:t>
            </a:r>
          </a:p>
          <a:p>
            <a:r>
              <a:rPr lang="ru-RU" dirty="0" smtClean="0"/>
              <a:t>Праздники сопровождались пением обрядовых песен. Праздники-годовой цикл занятий мордвы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38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Эрзянская свадьба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Control 1"/>
          <p:cNvSpPr>
            <a:spLocks noChangeArrowheads="1" noChangeShapeType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Control 2"/>
          <p:cNvSpPr>
            <a:spLocks noChangeArrowheads="1" noChangeShapeType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Control 3"/>
          <p:cNvSpPr>
            <a:spLocks noChangeArrowheads="1" noChangeShapeType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Control 4"/>
          <p:cNvSpPr>
            <a:spLocks noChangeArrowheads="1" noChangeShapeType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zubova-poliana.narod.ru/moksha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7200"/>
            <a:ext cx="8136904" cy="570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45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34" y="404664"/>
            <a:ext cx="8848506" cy="638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32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26361" cy="63408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28632"/>
          </a:xfrm>
        </p:spPr>
        <p:txBody>
          <a:bodyPr/>
          <a:lstStyle/>
          <a:p>
            <a:r>
              <a:rPr lang="ru-RU" dirty="0" err="1" smtClean="0"/>
              <a:t>Парь</a:t>
            </a:r>
            <a:r>
              <a:rPr lang="ru-RU" dirty="0" smtClean="0"/>
              <a:t>-выдолбленные из липы, украшенные резным орнаментом высокие кадушки для хранения холста, женской одежды, украшений.</a:t>
            </a:r>
          </a:p>
          <a:p>
            <a:r>
              <a:rPr lang="ru-RU" dirty="0" smtClean="0"/>
              <a:t>Делал отец или </a:t>
            </a:r>
            <a:r>
              <a:rPr lang="ru-RU" dirty="0" err="1" smtClean="0"/>
              <a:t>свекр</a:t>
            </a:r>
            <a:r>
              <a:rPr lang="ru-RU" dirty="0" smtClean="0"/>
              <a:t>  для будущей невестки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814213"/>
              </p:ext>
            </p:extLst>
          </p:nvPr>
        </p:nvGraphicFramePr>
        <p:xfrm>
          <a:off x="1475656" y="3855328"/>
          <a:ext cx="936104" cy="365760"/>
        </p:xfrm>
        <a:graphic>
          <a:graphicData uri="http://schemas.openxmlformats.org/drawingml/2006/table">
            <a:tbl>
              <a:tblPr/>
              <a:tblGrid>
                <a:gridCol w="936104"/>
              </a:tblGrid>
              <a:tr h="360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http://svyato.info/2009/04/15/karatai.html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http://svyato.info/uploads/posts/2009-04/1239757832_37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33435"/>
            <a:ext cx="4606677" cy="348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ttp://img-fotki.yandex.ru/get/6610/117977948.0/0_e5ff2_b631e95_L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433435"/>
            <a:ext cx="2427385" cy="321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64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928992" cy="68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58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194" name="Picture 2" descr="http://i080.radikal.ru/1302/0f/bcd4603ddce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84"/>
            <a:ext cx="7844060" cy="646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5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endParaRPr lang="ru-RU" dirty="0"/>
          </a:p>
          <a:p>
            <a:pPr algn="just"/>
            <a:endParaRPr lang="ru-RU" dirty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algn="ctr"/>
            <a:endParaRPr lang="ru-RU" dirty="0"/>
          </a:p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http://www.nn.ru/community/hobby/flirt/pishu_vam_i…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7169" name="Picture 1" descr="http://media.nn.ru/data/forum/images/2013-07/70775693-dlj_dimo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3"/>
            <a:ext cx="8219012" cy="6396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32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fulr.karelia.ru/photos/fu/mordva18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908720"/>
            <a:ext cx="776821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1480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Имена мордвы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Обозначают черту характера</a:t>
            </a:r>
          </a:p>
          <a:p>
            <a:r>
              <a:rPr lang="ru-RU" dirty="0" smtClean="0"/>
              <a:t>Отношение к ребенку</a:t>
            </a:r>
          </a:p>
          <a:p>
            <a:r>
              <a:rPr lang="ru-RU" dirty="0" smtClean="0"/>
              <a:t>Обозначают место рождения ребенка</a:t>
            </a:r>
          </a:p>
          <a:p>
            <a:r>
              <a:rPr lang="ru-RU" dirty="0" smtClean="0"/>
              <a:t>Или время рождения ребенка</a:t>
            </a:r>
          </a:p>
          <a:p>
            <a:r>
              <a:rPr lang="ru-RU" dirty="0" smtClean="0"/>
              <a:t>Основа имени, обозначающая животное, растение, птицу</a:t>
            </a:r>
          </a:p>
          <a:p>
            <a:r>
              <a:rPr lang="ru-RU" dirty="0" smtClean="0"/>
              <a:t>Имя и отчество-имя отца на 1 месте в род. Падеже и индивидуальное имя</a:t>
            </a:r>
          </a:p>
          <a:p>
            <a:r>
              <a:rPr lang="ru-RU" dirty="0" smtClean="0"/>
              <a:t>Имя женщин в семье-по их месту в семье</a:t>
            </a:r>
          </a:p>
          <a:p>
            <a:r>
              <a:rPr lang="ru-RU" dirty="0" smtClean="0"/>
              <a:t>Русские имена-дохристианские </a:t>
            </a:r>
            <a:r>
              <a:rPr lang="ru-RU" smtClean="0"/>
              <a:t>и христианские</a:t>
            </a:r>
            <a:endParaRPr lang="ru-RU" dirty="0" smtClean="0"/>
          </a:p>
          <a:p>
            <a:r>
              <a:rPr lang="ru-RU" dirty="0" smtClean="0"/>
              <a:t>Русское имя сначала употреблялось как второе после мордовского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4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марийцы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55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708525"/>
          </a:xfrm>
        </p:spPr>
        <p:txBody>
          <a:bodyPr/>
          <a:lstStyle/>
          <a:p>
            <a:endParaRPr lang="ru-RU" dirty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1026" name="Picture 2" descr="славяне, народ, русские, нац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5237"/>
            <a:ext cx="8280920" cy="571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5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http://www.finnougoria.ru/about/events/21928/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http://www.finnougoria.ru/upload/iblock/b26/mastorav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219256" cy="586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35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Мордва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974264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33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http://do.znate.ru/docs/index-24697.html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05000"/>
            <a:ext cx="4888656" cy="492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http://do.znate.ru/pars_docs/refs/25/24697/24697_html_m260c227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1" y="0"/>
            <a:ext cx="3869017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04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Мордва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37160" indent="0">
              <a:buNone/>
            </a:pPr>
            <a:r>
              <a:rPr lang="ru-RU" dirty="0" smtClean="0"/>
              <a:t>Один из самых крупных этносов  южной </a:t>
            </a:r>
          </a:p>
          <a:p>
            <a:pPr marL="137160" indent="0">
              <a:buNone/>
            </a:pPr>
            <a:r>
              <a:rPr lang="ru-RU" dirty="0" smtClean="0"/>
              <a:t>ветви финно-угорской группы уральской </a:t>
            </a:r>
          </a:p>
          <a:p>
            <a:pPr marL="137160" indent="0">
              <a:buNone/>
            </a:pPr>
            <a:r>
              <a:rPr lang="ru-RU" dirty="0" smtClean="0"/>
              <a:t>языковой</a:t>
            </a:r>
          </a:p>
          <a:p>
            <a:pPr marL="137160" indent="0">
              <a:buNone/>
            </a:pPr>
            <a:r>
              <a:rPr lang="ru-RU" dirty="0" smtClean="0"/>
              <a:t> семьи.</a:t>
            </a:r>
          </a:p>
          <a:p>
            <a:pPr marL="137160" indent="0">
              <a:buNone/>
            </a:pPr>
            <a:r>
              <a:rPr lang="ru-RU" dirty="0" smtClean="0"/>
              <a:t>До  второй половины 1 тыс. до н.э.</a:t>
            </a:r>
          </a:p>
          <a:p>
            <a:pPr marL="137160" indent="0">
              <a:buNone/>
            </a:pPr>
            <a:r>
              <a:rPr lang="ru-RU" dirty="0" smtClean="0"/>
              <a:t> обитали на территории Урала и </a:t>
            </a:r>
            <a:r>
              <a:rPr lang="ru-RU" dirty="0" err="1" smtClean="0"/>
              <a:t>Прикамья</a:t>
            </a:r>
            <a:r>
              <a:rPr lang="ru-RU" dirty="0" smtClean="0"/>
              <a:t>, </a:t>
            </a:r>
            <a:endParaRPr lang="ru-RU" dirty="0"/>
          </a:p>
          <a:p>
            <a:pPr marL="137160" indent="0">
              <a:buNone/>
            </a:pPr>
            <a:r>
              <a:rPr lang="ru-RU" dirty="0" smtClean="0"/>
              <a:t> затем расселились на север и запад по лесной полосе до Прибалтики</a:t>
            </a:r>
          </a:p>
          <a:p>
            <a:pPr marL="137160" indent="0">
              <a:buNone/>
            </a:pPr>
            <a:r>
              <a:rPr lang="ru-RU" dirty="0" smtClean="0"/>
              <a:t>Их соседи с юга - скифы, сарматы, половцы, хазары, позднее-булгары и татары; с севера-славянские племена. Влияние соседей- в быте, языке, костюме</a:t>
            </a:r>
          </a:p>
          <a:p>
            <a:pPr marL="137160" indent="0">
              <a:buNone/>
            </a:pPr>
            <a:r>
              <a:rPr lang="ru-RU" dirty="0" smtClean="0"/>
              <a:t>С 6-7 в. в. н.э. разделились на 2 племенных союза-мокша и эрзя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198" y="-623"/>
            <a:ext cx="2270963" cy="3213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29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3634422"/>
          <a:ext cx="8229600" cy="6400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0">
                <a:tc>
                  <a:txBody>
                    <a:bodyPr/>
                    <a:lstStyle/>
                    <a:p>
                      <a:r>
                        <a:rPr lang="ru-RU" dirty="0"/>
                        <a:t>К сожалению, невозможно отобразить картинку. </a:t>
                      </a:r>
                      <a:br>
                        <a:rPr lang="ru-RU" dirty="0"/>
                      </a:br>
                      <a:r>
                        <a:rPr lang="ru-RU" dirty="0"/>
                        <a:t>Попробуйте перейти на сайт </a:t>
                      </a:r>
                      <a:r>
                        <a:rPr lang="ru-RU" dirty="0">
                          <a:hlinkClick r:id="rId2"/>
                        </a:rPr>
                        <a:t>http://forum.meta.ua/topic/t/122673.html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5121" name="Picture 1" descr="http://s56.radikal.ru/i153/0811/a2/766e0765ce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2493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0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2442</TotalTime>
  <Words>473</Words>
  <Application>Microsoft Office PowerPoint</Application>
  <PresentationFormat>Экран (4:3)</PresentationFormat>
  <Paragraphs>96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Апекс</vt:lpstr>
      <vt:lpstr>Народы Нижегородского Поволжья</vt:lpstr>
      <vt:lpstr>Презентация PowerPoint</vt:lpstr>
      <vt:lpstr>Презентация PowerPoint</vt:lpstr>
      <vt:lpstr>Презентация PowerPoint</vt:lpstr>
      <vt:lpstr>Презентация PowerPoint</vt:lpstr>
      <vt:lpstr>Мордва</vt:lpstr>
      <vt:lpstr>Презентация PowerPoint</vt:lpstr>
      <vt:lpstr>Мордва</vt:lpstr>
      <vt:lpstr>Презентация PowerPoint</vt:lpstr>
      <vt:lpstr>Селились  вдоль рек, озер, в лесах</vt:lpstr>
      <vt:lpstr>Презентация PowerPoint</vt:lpstr>
      <vt:lpstr>Презентация PowerPoint</vt:lpstr>
      <vt:lpstr>Презентация PowerPoint</vt:lpstr>
      <vt:lpstr>Эрзя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Мокша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Панго и сюлгамо</vt:lpstr>
      <vt:lpstr>Верования мордвы</vt:lpstr>
      <vt:lpstr>Презентация PowerPoint</vt:lpstr>
      <vt:lpstr>Эрзянская свадьба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Имена мордвы</vt:lpstr>
      <vt:lpstr>марийцы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Народы Нижегородского Поволжья</dc:title>
  <dc:creator>Моничева</dc:creator>
  <cp:lastModifiedBy>Моничева</cp:lastModifiedBy>
  <cp:revision>30</cp:revision>
  <dcterms:created xsi:type="dcterms:W3CDTF">2014-09-23T15:09:16Z</dcterms:created>
  <dcterms:modified xsi:type="dcterms:W3CDTF">2014-10-02T10:22:33Z</dcterms:modified>
</cp:coreProperties>
</file>