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73" r:id="rId9"/>
    <p:sldId id="274" r:id="rId10"/>
    <p:sldId id="263" r:id="rId11"/>
    <p:sldId id="268" r:id="rId12"/>
    <p:sldId id="264" r:id="rId13"/>
    <p:sldId id="270" r:id="rId14"/>
    <p:sldId id="280" r:id="rId15"/>
    <p:sldId id="265" r:id="rId16"/>
    <p:sldId id="281" r:id="rId17"/>
    <p:sldId id="271" r:id="rId18"/>
    <p:sldId id="277" r:id="rId19"/>
    <p:sldId id="275" r:id="rId20"/>
    <p:sldId id="272" r:id="rId21"/>
    <p:sldId id="279" r:id="rId22"/>
    <p:sldId id="267" r:id="rId23"/>
    <p:sldId id="266" r:id="rId24"/>
    <p:sldId id="269" r:id="rId25"/>
    <p:sldId id="278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upload.wikimedia.org/wikipedia/ru/6/60/45980017-copy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hyperlink" Target="http://stavropol63.hut2.ru/images/stories/598012111.jp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.photographers.com.ua/thumbnails/pictures/12193/800xbulgar-panorama-min.jpg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5.jpeg"/><Relationship Id="rId7" Type="http://schemas.openxmlformats.org/officeDocument/2006/relationships/hyperlink" Target="http://www.ksu.ru/amku/torg/podveska.jpg" TargetMode="External"/><Relationship Id="rId2" Type="http://schemas.openxmlformats.org/officeDocument/2006/relationships/hyperlink" Target="http://www.ksu.ru/amku/busisv.htm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hyperlink" Target="http://www.ksu.ru/amku/busit.ht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.chuvash.org/cgi-bin/ikonboard.cgi?act=ST;f=4;t=127;st=60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i035.radikal.ru/1012/95/c81de828cd9d.jpg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hyperlink" Target="http://www.ksu.ru/archeol_en/braslervit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ksu.ru/amku/braslet.htm" TargetMode="External"/><Relationship Id="rId5" Type="http://schemas.openxmlformats.org/officeDocument/2006/relationships/image" Target="../media/image23.jpeg"/><Relationship Id="rId4" Type="http://schemas.openxmlformats.org/officeDocument/2006/relationships/hyperlink" Target="http://serebniti.ru/forum/viewtopic.php?t=19&amp;p=48712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bolshoyforum.org/forum/index.php?topic=17028.msg56354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isttat6.izmeri.edusite.ru/p20aa1.html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155239215.onlinehome.us/turkic/25Bulgars/BilyarKhalikov.jpg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huzinrustem.ru/details.php?image_id=76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subscribe.ru/catalog/rss.177155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isttat6.izmeri.edusite.ru/p38aa1.html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tatarstan.rgo.ru/2010/11/20/volzhskaya-bulgariya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Волжская </a:t>
            </a:r>
            <a:r>
              <a:rPr lang="ru-RU" sz="7200" dirty="0" err="1" smtClean="0">
                <a:solidFill>
                  <a:srgbClr val="FF0000"/>
                </a:solidFill>
              </a:rPr>
              <a:t>булгария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813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Рисунок 11" descr="http://archeologia.narod.ru/bulbul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53826"/>
            <a:ext cx="7884876" cy="553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0183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upload.wikimedia.org/wikipedia/ru/6/60/45980017-cop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076825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tavropol63.hut2.ru/images/stories/59801211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59" y="3473029"/>
            <a:ext cx="5076825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337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Рисунок 8" descr="http://archeologia.narod.ru/bulbul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3395"/>
            <a:ext cx="8546268" cy="587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703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i.photographers.com.ua/thumbnails/pictures/12193/800xbulgar-panorama-mi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47068"/>
            <a:ext cx="775771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357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бусы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85728"/>
            <a:ext cx="3744416" cy="410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бусы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28"/>
            <a:ext cx="4000496" cy="4000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пряжка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4643446"/>
            <a:ext cx="2286016" cy="200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одвеска">
            <a:hlinkClick r:id="rId7" tgtFrame="_blank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57694"/>
            <a:ext cx="2357454" cy="25003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3213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Рисунок 14" descr="http://archeologia.narod.ru/bulbu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27165"/>
            <a:ext cx="4167336" cy="3046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803838"/>
              </p:ext>
            </p:extLst>
          </p:nvPr>
        </p:nvGraphicFramePr>
        <p:xfrm>
          <a:off x="457200" y="3634422"/>
          <a:ext cx="3034680" cy="658674"/>
        </p:xfrm>
        <a:graphic>
          <a:graphicData uri="http://schemas.openxmlformats.org/drawingml/2006/table">
            <a:tbl>
              <a:tblPr/>
              <a:tblGrid>
                <a:gridCol w="3034680"/>
              </a:tblGrid>
              <a:tr h="6586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5857891"/>
          <a:ext cx="1143008" cy="1928827"/>
        </p:xfrm>
        <a:graphic>
          <a:graphicData uri="http://schemas.openxmlformats.org/drawingml/2006/table">
            <a:tbl>
              <a:tblPr/>
              <a:tblGrid>
                <a:gridCol w="1143008"/>
              </a:tblGrid>
              <a:tr h="1928827">
                <a:tc>
                  <a:txBody>
                    <a:bodyPr/>
                    <a:lstStyle/>
                    <a:p>
                      <a:r>
                        <a:rPr lang="ru-RU" smtClean="0"/>
                        <a:t>,</a:t>
                      </a:r>
                      <a:r>
                        <a:rPr lang="ru-RU" smtClean="0">
                          <a:hlinkClick r:id="rId3"/>
                        </a:rPr>
                        <a:t>…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8" name="Picture 4" descr="http://rt-museum.narod.ru/photo/bilar_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4" y="188640"/>
            <a:ext cx="5076825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247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http://i035.radikal.ru/1012/95/c81de828cd9d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8"/>
            <a:ext cx="561662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827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ksu.ru/archeol_en/braslervit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630" y="1"/>
            <a:ext cx="3502299" cy="278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605158"/>
              </p:ext>
            </p:extLst>
          </p:nvPr>
        </p:nvGraphicFramePr>
        <p:xfrm>
          <a:off x="457200" y="1340768"/>
          <a:ext cx="3178696" cy="432048"/>
        </p:xfrm>
        <a:graphic>
          <a:graphicData uri="http://schemas.openxmlformats.org/drawingml/2006/table">
            <a:tbl>
              <a:tblPr/>
              <a:tblGrid>
                <a:gridCol w="3178696"/>
              </a:tblGrid>
              <a:tr h="432048">
                <a:tc>
                  <a:txBody>
                    <a:bodyPr/>
                    <a:lstStyle/>
                    <a:p>
                      <a:r>
                        <a:rPr lang="ru-RU" dirty="0"/>
                        <a:t>К </a:t>
                      </a:r>
                      <a:r>
                        <a:rPr lang="ru-RU" dirty="0" smtClean="0">
                          <a:hlinkClick r:id="rId4"/>
                        </a:rPr>
                        <a:t>…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171" name="Picture 3" descr="http://bulgaraljadid.narod.ru/ukrasenija/srednevekovje/ris/kolj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5034"/>
            <a:ext cx="33432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браслет и кольцо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85034"/>
            <a:ext cx="3306094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" descr="http://www.isttat6.izmeri.edusite.ru/images/podveska2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30629"/>
            <a:ext cx="2331964" cy="412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676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jewellerynews.ru/issue_7/society_7_4/bulgaria_7_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32656"/>
            <a:ext cx="3206130" cy="2830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jewellerynews.ru/issue_7/society_7_4/bulgaria_7_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204" y="476672"/>
            <a:ext cx="3636181" cy="2686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3105835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Браслеты пластинчатые, несомкнутые. Серебро </a:t>
            </a:r>
            <a:endParaRPr lang="ru-RU" dirty="0"/>
          </a:p>
        </p:txBody>
      </p:sp>
      <p:pic>
        <p:nvPicPr>
          <p:cNvPr id="6" name="Рисунок 5" descr="http://www.jewellerynews.ru/issue_7/society_7_4/bulgaria_7_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75167"/>
            <a:ext cx="3543300" cy="31579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1136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01811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316918"/>
              </p:ext>
            </p:extLst>
          </p:nvPr>
        </p:nvGraphicFramePr>
        <p:xfrm>
          <a:off x="457200" y="3634422"/>
          <a:ext cx="4100512" cy="442650"/>
        </p:xfrm>
        <a:graphic>
          <a:graphicData uri="http://schemas.openxmlformats.org/drawingml/2006/table">
            <a:tbl>
              <a:tblPr/>
              <a:tblGrid>
                <a:gridCol w="4100512"/>
              </a:tblGrid>
              <a:tr h="4426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265" name="Picture 1" descr="http://www.jewellerynews.ru/issue_7/society_7_4/bulgaria_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3003823" cy="424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www.bulgaria-is-alive.com/kartinki%20BIA/bulg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762" y="-10892"/>
            <a:ext cx="3530796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302397"/>
              </p:ext>
            </p:extLst>
          </p:nvPr>
        </p:nvGraphicFramePr>
        <p:xfrm>
          <a:off x="-1332656" y="4019429"/>
          <a:ext cx="2664296" cy="365760"/>
        </p:xfrm>
        <a:graphic>
          <a:graphicData uri="http://schemas.openxmlformats.org/drawingml/2006/table">
            <a:tbl>
              <a:tblPr/>
              <a:tblGrid>
                <a:gridCol w="2664296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267" name="Picture 3" descr="http://www.yamalarchaeology.ru/modules/subjects/pages/fedorova/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" y="4571330"/>
            <a:ext cx="417195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://www.jewellerynews.ru/issue_7/society_7_4/bulgaria_7_5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84984"/>
            <a:ext cx="2497460" cy="3573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0122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Расселение тюркских кочевых племен с </a:t>
            </a:r>
            <a:r>
              <a:rPr lang="en-US" sz="4000" dirty="0" smtClean="0">
                <a:solidFill>
                  <a:srgbClr val="C00000"/>
                </a:solidFill>
              </a:rPr>
              <a:t>IV -</a:t>
            </a:r>
            <a:r>
              <a:rPr lang="ru-RU" sz="4000" dirty="0" smtClean="0">
                <a:solidFill>
                  <a:srgbClr val="C00000"/>
                </a:solidFill>
              </a:rPr>
              <a:t> по</a:t>
            </a:r>
            <a:r>
              <a:rPr lang="en-US" sz="4000" dirty="0" smtClean="0">
                <a:solidFill>
                  <a:srgbClr val="C00000"/>
                </a:solidFill>
              </a:rPr>
              <a:t> VIII</a:t>
            </a:r>
            <a:r>
              <a:rPr lang="ru-RU" sz="4000" dirty="0" smtClean="0">
                <a:solidFill>
                  <a:srgbClr val="C00000"/>
                </a:solidFill>
              </a:rPr>
              <a:t> век н.э.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6761" y="2330653"/>
            <a:ext cx="5590477" cy="3247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60472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253822"/>
              </p:ext>
            </p:extLst>
          </p:nvPr>
        </p:nvGraphicFramePr>
        <p:xfrm>
          <a:off x="457200" y="3634422"/>
          <a:ext cx="2536751" cy="640080"/>
        </p:xfrm>
        <a:graphic>
          <a:graphicData uri="http://schemas.openxmlformats.org/drawingml/2006/table">
            <a:tbl>
              <a:tblPr/>
              <a:tblGrid>
                <a:gridCol w="2536751"/>
              </a:tblGrid>
              <a:tr h="514658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</a:t>
                      </a:r>
                      <a:r>
                        <a:rPr lang="ru-RU" dirty="0" smtClean="0">
                          <a:hlinkClick r:id="rId2"/>
                        </a:rPr>
                        <a:t>://bolshoyforum.org/</a:t>
                      </a:r>
                      <a:r>
                        <a:rPr lang="ru-RU" dirty="0" err="1" smtClean="0">
                          <a:hlinkClick r:id="rId2"/>
                        </a:rPr>
                        <a:t>foru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193" name="Picture 1" descr="http://www.vokrugsveta.ru/img/cmn/2006/07/06/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037" y="2708920"/>
            <a:ext cx="5076825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mg235.imageshack.us/img235/1120/altynordagorelik14pr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4936"/>
            <a:ext cx="3190317" cy="543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050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www.islam73.ru/media/load/imgs/Otplytie_Kazanskoi_flotil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496944" cy="604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3992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http://www.isttat6.izmeri.edusite.ru/p20aa1.html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073" name="Picture 1" descr="http://www.isttat6.izmeri.edusite.ru/images/p20_kazan-14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0" y="100013"/>
            <a:ext cx="9011916" cy="668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1571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753078"/>
              </p:ext>
            </p:extLst>
          </p:nvPr>
        </p:nvGraphicFramePr>
        <p:xfrm>
          <a:off x="457200" y="3634422"/>
          <a:ext cx="2746648" cy="514658"/>
        </p:xfrm>
        <a:graphic>
          <a:graphicData uri="http://schemas.openxmlformats.org/drawingml/2006/table">
            <a:tbl>
              <a:tblPr/>
              <a:tblGrid>
                <a:gridCol w="2746648"/>
              </a:tblGrid>
              <a:tr h="5146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49" name="Picture 1" descr="http://dakazan.ru/wp-content/uploads/2010/06/bulg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444453"/>
            <a:ext cx="5076825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ttp://www.s155239215.onlinehome.us/turkic/25Bulgars/BilyarKhalikov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4237"/>
            <a:ext cx="4536504" cy="326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801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http://huzinrustem.ru/details.php?image_id=76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121" name="Picture 1" descr="http://huzinrustem.ru/data/media/3/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814086" cy="621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5363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jewellerynews.ru/issue_7/society_7_4/bulgaria_7_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624736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04668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http://subscribe.ru/catalog/rss.177155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289" name="Picture 1" descr="http://www.savepic.org/21915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-21844"/>
            <a:ext cx="8417734" cy="687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054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isttat6.izmeri.edusite.ru/images/p12_bolgaryinavol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0055"/>
            <a:ext cx="8856984" cy="542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190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cs typeface="Aharoni" pitchFamily="2" charset="-79"/>
              </a:rPr>
              <a:t>Волжская </a:t>
            </a:r>
            <a:r>
              <a:rPr lang="ru-RU" sz="4000" b="1" dirty="0" err="1" smtClean="0">
                <a:solidFill>
                  <a:srgbClr val="C00000"/>
                </a:solidFill>
                <a:cs typeface="Aharoni" pitchFamily="2" charset="-79"/>
              </a:rPr>
              <a:t>Булгария</a:t>
            </a:r>
            <a:r>
              <a:rPr lang="ru-RU" sz="4000" b="1" dirty="0" smtClean="0">
                <a:solidFill>
                  <a:srgbClr val="C00000"/>
                </a:solidFill>
                <a:cs typeface="Aharoni" pitchFamily="2" charset="-79"/>
              </a:rPr>
              <a:t> в 10 -12  </a:t>
            </a:r>
            <a:r>
              <a:rPr lang="ru-RU" sz="4000" b="1" dirty="0" err="1" smtClean="0">
                <a:solidFill>
                  <a:srgbClr val="C00000"/>
                </a:solidFill>
                <a:cs typeface="Aharoni" pitchFamily="2" charset="-79"/>
              </a:rPr>
              <a:t>вв</a:t>
            </a:r>
            <a:endParaRPr lang="ru-RU" sz="4000" b="1" dirty="0">
              <a:solidFill>
                <a:srgbClr val="C00000"/>
              </a:solidFill>
              <a:cs typeface="Aharoni" pitchFamily="2" charset="-79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619623"/>
              </p:ext>
            </p:extLst>
          </p:nvPr>
        </p:nvGraphicFramePr>
        <p:xfrm>
          <a:off x="457200" y="3645023"/>
          <a:ext cx="1306488" cy="365760"/>
        </p:xfrm>
        <a:graphic>
          <a:graphicData uri="http://schemas.openxmlformats.org/drawingml/2006/table">
            <a:tbl>
              <a:tblPr/>
              <a:tblGrid>
                <a:gridCol w="1306488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097" name="Picture 1" descr="http://img.encyc.yandex.net/illustrations/bse/pictures/02272/203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41376"/>
            <a:ext cx="830952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395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Прием послов из Багдадского  Халифата  -  922 год н. э.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3074" name="Picture 2" descr="http://www.isttat6.izmeri.edusite.ru/images/p12_priemposlovizbagdad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52978"/>
            <a:ext cx="8280920" cy="520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930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853054"/>
              </p:ext>
            </p:extLst>
          </p:nvPr>
        </p:nvGraphicFramePr>
        <p:xfrm>
          <a:off x="28228" y="3861048"/>
          <a:ext cx="8229600" cy="36576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121" name="Picture 1" descr="http://raax.ru/wp-content/uploads/2011/07/bulaghy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488832" cy="617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918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694943"/>
              </p:ext>
            </p:extLst>
          </p:nvPr>
        </p:nvGraphicFramePr>
        <p:xfrm>
          <a:off x="-1620688" y="3717032"/>
          <a:ext cx="8229600" cy="36576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,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145" name="Picture 1" descr="http://funphoto.ua/img/photogallery/_mg_0116min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42900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625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http://www.isttat6.izmeri.edusite.ru/p38aa1.html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217" name="Picture 1" descr="http://kazan24.ru/images/news/5_30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6729"/>
            <a:ext cx="702195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474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http://tatarstan.rgo.ru/2010/11/20/volzhskaya-bulg…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41" name="Picture 1" descr="http://tatarstan.rgo.ru/files/2010/11/volzhskaya_bulgar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4" y="124871"/>
            <a:ext cx="8964616" cy="632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2445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257</TotalTime>
  <Words>84</Words>
  <Application>Microsoft Office PowerPoint</Application>
  <PresentationFormat>Экран (4:3)</PresentationFormat>
  <Paragraphs>15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Апекс</vt:lpstr>
      <vt:lpstr>Волжская булгария</vt:lpstr>
      <vt:lpstr>Расселение тюркских кочевых племен с IV - по VIII век н.э.</vt:lpstr>
      <vt:lpstr>Презентация PowerPoint</vt:lpstr>
      <vt:lpstr>Волжская Булгария в 10 -12  вв</vt:lpstr>
      <vt:lpstr>Прием послов из Багдадского  Халифата  -  922 год н. э.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Волжская булгария</dc:title>
  <dc:creator>Моничева</dc:creator>
  <cp:lastModifiedBy>Моничева</cp:lastModifiedBy>
  <cp:revision>21</cp:revision>
  <dcterms:created xsi:type="dcterms:W3CDTF">2012-10-01T11:41:02Z</dcterms:created>
  <dcterms:modified xsi:type="dcterms:W3CDTF">2012-10-23T09:51:08Z</dcterms:modified>
</cp:coreProperties>
</file>